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509" r:id="rId2"/>
    <p:sldId id="276" r:id="rId3"/>
    <p:sldId id="522" r:id="rId4"/>
    <p:sldId id="480" r:id="rId5"/>
    <p:sldId id="575" r:id="rId6"/>
    <p:sldId id="520" r:id="rId7"/>
    <p:sldId id="257" r:id="rId8"/>
    <p:sldId id="263" r:id="rId9"/>
    <p:sldId id="275" r:id="rId10"/>
    <p:sldId id="258" r:id="rId11"/>
    <p:sldId id="588" r:id="rId12"/>
    <p:sldId id="589" r:id="rId13"/>
    <p:sldId id="274" r:id="rId14"/>
    <p:sldId id="578" r:id="rId15"/>
    <p:sldId id="284" r:id="rId16"/>
    <p:sldId id="579" r:id="rId17"/>
    <p:sldId id="580" r:id="rId18"/>
    <p:sldId id="260" r:id="rId19"/>
    <p:sldId id="287" r:id="rId20"/>
    <p:sldId id="583" r:id="rId21"/>
    <p:sldId id="576" r:id="rId22"/>
    <p:sldId id="277" r:id="rId23"/>
    <p:sldId id="278" r:id="rId24"/>
    <p:sldId id="584" r:id="rId25"/>
    <p:sldId id="595" r:id="rId26"/>
    <p:sldId id="596" r:id="rId27"/>
    <p:sldId id="598" r:id="rId28"/>
    <p:sldId id="597" r:id="rId29"/>
    <p:sldId id="587" r:id="rId30"/>
    <p:sldId id="586" r:id="rId31"/>
    <p:sldId id="545" r:id="rId32"/>
    <p:sldId id="1284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093" autoAdjust="0"/>
    <p:restoredTop sz="95255"/>
  </p:normalViewPr>
  <p:slideViewPr>
    <p:cSldViewPr snapToGrid="0">
      <p:cViewPr varScale="1">
        <p:scale>
          <a:sx n="47" d="100"/>
          <a:sy n="47" d="100"/>
        </p:scale>
        <p:origin x="34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4B3B4-DBBA-B747-B43F-B1DEE60B8F0A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2CAD4-D233-494B-96CB-088265677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77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B7D8C-CD95-1B49-9F50-7CE06514EE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6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8F18-1059-8695-C548-015FEF85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200ED-88B4-6AA5-53B4-978D70DFF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67B87-F2F5-91CB-B7B6-0662F97E8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C260-A3CF-AD43-8624-D0FECF0F5361}" type="datetime1">
              <a:rPr lang="en-IN" smtClean="0"/>
              <a:t>25-07-2024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3D6D4-C173-E811-8C57-FFD78F1A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E3D0-1034-11DC-CE10-F5BA1636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9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8E0C-102E-DE5B-8B1D-4684F543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5A32B-DD65-62FC-87E8-28C6BB785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80A13-54A8-6857-8FF9-57A9B7DE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7B0C-DF71-104C-9570-96C7232281A7}" type="datetime1">
              <a:rPr lang="en-IN" smtClean="0"/>
              <a:t>25-07-2024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1B0B-2871-604E-BD39-681919C6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55A4D-8F70-5ADA-8B8A-318F7800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6A8E28-99A4-3E80-851D-9C648AC83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4EA8C-1BFB-BED7-9D6C-51676E356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EE2AC-9B34-9522-CAB6-AC8D69AF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C02-B183-F747-BBFE-FB504961BB13}" type="datetime1">
              <a:rPr lang="en-IN" smtClean="0"/>
              <a:t>25-07-2024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BE09-C0FE-16EA-E1D4-B5FA3EB0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B88B8-93FC-56A1-63EC-E6B95B63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D4FC-4C10-2FCE-51F4-35685171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2DAE-0C24-A94D-A053-5F23D856C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C33C5-9D14-E50A-A17B-6FB74996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FBF6-F8E6-2E49-ACF3-3123F77F9026}" type="datetime1">
              <a:rPr lang="en-IN" smtClean="0"/>
              <a:t>25-07-2024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DA850-3276-E94B-99CA-FE3FF32D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51672-51BC-EA5F-263B-8FBC73A8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2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1B49-2AAA-6832-3770-57B296F1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6446F-2AFF-15AC-BEC4-6BB9A768B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EA2B6-F257-C520-9461-4847E844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4A30-34BF-F145-906D-78C58A77A9D8}" type="datetime1">
              <a:rPr lang="en-IN" smtClean="0"/>
              <a:t>25-07-2024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67D03-2E00-FCA4-3F54-8DDD8D2B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3E25-834F-4659-A5B2-869EC106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9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4202-838F-0AD4-FA33-964BC16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54CB3-4E4B-EC63-6BE2-68362BB62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C72D6-0BFB-D43B-7EDB-A80A56DF7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DC24-076F-2B08-B22A-6038BD85A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5162-79B7-954B-8BF8-36AFCA300B6E}" type="datetime1">
              <a:rPr lang="en-IN" smtClean="0"/>
              <a:t>25-07-2024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38410-3BDD-71C6-B5F6-4246B9CC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E63E5-99F7-3C87-AA3F-146E58C4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7752-64D5-DC92-666D-AE8D8CB8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BB3AC-AF56-031C-134A-846A1FCAC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64553-D145-75F4-1AD8-8AECA9DC6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4AED6B-93C2-DFF5-CF37-81FB945C1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DF34F-1316-E639-7A6F-D7B706F5A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87861-6657-517B-A22E-C730F74A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00FF-C3B1-7A46-AA50-10A6255039A8}" type="datetime1">
              <a:rPr lang="en-IN" smtClean="0"/>
              <a:t>25-07-2024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85FE4-C914-5DF4-BA32-50A69698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C651FF-BA76-F1EF-26A9-191E840F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C8AF-89AD-F4E9-ECF0-01A2D701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F7435-9B8C-69BD-3C19-C794EF13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8F8C-107F-C94A-BBCA-3D7564519BF9}" type="datetime1">
              <a:rPr lang="en-IN" smtClean="0"/>
              <a:t>25-07-2024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F0642-9B0F-4153-9817-9A49C7479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00ABE-5FFE-294B-B455-8EA671BD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3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C9A044-3700-29AE-5386-4261E06D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51A3-6E19-414C-987A-F7C281775DAD}" type="datetime1">
              <a:rPr lang="en-IN" smtClean="0"/>
              <a:t>25-07-2024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88B56-D7C4-FB02-23F2-9B438B7B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77157-F2B1-9E04-EAD2-D6FB31BF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3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A948-5711-47BE-D94F-19620EAD5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468-F039-5A7B-B4F3-C47B5E51D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A06F5-E301-3DC2-96CE-B313958A5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2273-E127-BC38-2491-D560A520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3B8B-1C8E-CD40-9090-E598CF8824E4}" type="datetime1">
              <a:rPr lang="en-IN" smtClean="0"/>
              <a:t>25-07-2024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4B7D2-74DC-B546-C83D-69A5092D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61F20-5825-4F29-C091-BED3F839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58ED-2C52-7F66-13A3-DF27826B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79D703-54D6-EA94-8924-D262C8047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DDF98-0105-DAE4-04BB-555E1685F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6C85D-E4E7-5514-7DB3-5B296DE2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8654-EE1A-5C4E-9C5D-BC066AF0CAC0}" type="datetime1">
              <a:rPr lang="en-IN" smtClean="0"/>
              <a:t>25-07-2024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E37B-DD1B-2907-4328-8695AD2C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E890-BD27-907E-C229-0E474224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A5AB1-EAF1-CFFF-801F-C52BACBF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BE428-E5B0-3CD8-854D-677FB535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B0DF7-6B1B-C4D6-C803-C667E1DD5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54BC0-6C66-A240-9E7F-7E10320F5560}" type="datetime1">
              <a:rPr lang="en-IN" smtClean="0"/>
              <a:t>25-07-2024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F625F-5EC4-F6DB-C77D-56C697A1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838B8-49CF-F346-9B30-810695100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3311-F48A-B947-9DAD-EBB0EEC2F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5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hyperlink" Target="http://aas.tnau.ac.in/vlf/" TargetMode="External"/><Relationship Id="rId9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tif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12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65.jpeg"/><Relationship Id="rId5" Type="http://schemas.openxmlformats.org/officeDocument/2006/relationships/image" Target="../media/image62.jpeg"/><Relationship Id="rId10" Type="http://schemas.openxmlformats.org/officeDocument/2006/relationships/image" Target="../media/image64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65.jpeg"/><Relationship Id="rId10" Type="http://schemas.openxmlformats.org/officeDocument/2006/relationships/image" Target="../media/image68.jpe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8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microsoft.com/office/2007/relationships/hdphoto" Target="../media/hdphoto22.wdp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5.wdp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6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hyperlink" Target="http://tawn.tnau.ac.in/vlf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5213"/>
            <a:ext cx="12192000" cy="1172511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3800" b="1" dirty="0">
                <a:solidFill>
                  <a:srgbClr val="FFFF00"/>
                </a:solidFill>
              </a:rPr>
              <a:t>Automation of Agromet Services (AAS) To Sustain </a:t>
            </a:r>
            <a:br>
              <a:rPr lang="en-US" sz="3800" b="1" dirty="0">
                <a:solidFill>
                  <a:srgbClr val="FFFF00"/>
                </a:solidFill>
              </a:rPr>
            </a:br>
            <a:r>
              <a:rPr lang="en-US" sz="3800" b="1" dirty="0">
                <a:solidFill>
                  <a:srgbClr val="FFFF00"/>
                </a:solidFill>
              </a:rPr>
              <a:t>Crop Productivity Under Climate Abnormalities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54C83-F298-E64D-B3E7-F6094AD3EEDB}"/>
              </a:ext>
            </a:extLst>
          </p:cNvPr>
          <p:cNvSpPr/>
          <p:nvPr/>
        </p:nvSpPr>
        <p:spPr>
          <a:xfrm>
            <a:off x="881735" y="90422"/>
            <a:ext cx="1042853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941100"/>
                </a:solidFill>
              </a:rPr>
              <a:t>Tamil Nadu Agricultural University</a:t>
            </a:r>
          </a:p>
          <a:p>
            <a:pPr algn="ctr"/>
            <a:r>
              <a:rPr lang="en-US" sz="3200" b="1" dirty="0">
                <a:solidFill>
                  <a:srgbClr val="941100"/>
                </a:solidFill>
              </a:rPr>
              <a:t>Directorate of Crop Management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Agro Climate Research Centre</a:t>
            </a:r>
          </a:p>
          <a:p>
            <a:pPr algn="ctr"/>
            <a:r>
              <a:rPr lang="en-US" sz="3200" b="1" dirty="0">
                <a:solidFill>
                  <a:srgbClr val="941100"/>
                </a:solidFill>
              </a:rPr>
              <a:t>Coimbatore – 641 003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0605B-9D70-C949-99A9-8F8097E40EAD}"/>
              </a:ext>
            </a:extLst>
          </p:cNvPr>
          <p:cNvSpPr/>
          <p:nvPr/>
        </p:nvSpPr>
        <p:spPr>
          <a:xfrm>
            <a:off x="255572" y="4739353"/>
            <a:ext cx="46280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Dr.</a:t>
            </a:r>
            <a:r>
              <a:rPr lang="en-GB" sz="2400" b="1" dirty="0">
                <a:solidFill>
                  <a:srgbClr val="002060"/>
                </a:solidFill>
              </a:rPr>
              <a:t> Ga DHEEBAKARAN, Ph.D.,</a:t>
            </a:r>
          </a:p>
          <a:p>
            <a:pPr algn="ctr"/>
            <a:r>
              <a:rPr lang="en-GB" sz="2400" dirty="0">
                <a:solidFill>
                  <a:srgbClr val="941651"/>
                </a:solidFill>
              </a:rPr>
              <a:t>Associate Professor (Agronomy)</a:t>
            </a:r>
          </a:p>
          <a:p>
            <a:pPr algn="ctr"/>
            <a:r>
              <a:rPr lang="en-GB" sz="2400" dirty="0">
                <a:solidFill>
                  <a:srgbClr val="941651"/>
                </a:solidFill>
              </a:rPr>
              <a:t>Agro Climate Research Centre</a:t>
            </a:r>
          </a:p>
          <a:p>
            <a:pPr algn="ctr"/>
            <a:r>
              <a:rPr lang="en-GB" sz="2400" dirty="0">
                <a:solidFill>
                  <a:srgbClr val="941651"/>
                </a:solidFill>
              </a:rPr>
              <a:t>TNAU, Coimbatore – 641 003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2A78C-6677-E2D8-D72D-DDEB9BE4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605" y="4215489"/>
            <a:ext cx="5857823" cy="2332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47F29D-0418-AEFD-32CC-83659B53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5924" y="5136980"/>
            <a:ext cx="1364025" cy="77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69D9E0-263E-6BA4-7F3D-2CDFA85BDA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8234" y="868620"/>
            <a:ext cx="6011247" cy="36517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30874"/>
            <a:ext cx="586740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TNAU – Village Level Medium range Forecast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IN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599" y="1360509"/>
            <a:ext cx="49404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at 3 km resolution, 35640 points in TN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6 days - Daily and Hourly scale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WRF model with GFS  T12Z  &amp; KWSM3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 in both Map &amp; Table View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 Accuracy 70 – 80%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weather parameters</a:t>
            </a:r>
          </a:p>
          <a:p>
            <a:pPr marL="806450" indent="-342900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Rainfall &amp; Wind Speed (2m &amp; 10m)</a:t>
            </a:r>
          </a:p>
          <a:p>
            <a:pPr marL="806450" indent="-342900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RH, Max. &amp; Min. Temperature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 for all 18655 revenue villages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domain @ free of cost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of rainfall expected villages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locate extreme rainfall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9347E0-4535-15D7-CC6D-B7E0B60FC921}"/>
              </a:ext>
            </a:extLst>
          </p:cNvPr>
          <p:cNvSpPr/>
          <p:nvPr/>
        </p:nvSpPr>
        <p:spPr>
          <a:xfrm>
            <a:off x="8464201" y="6093345"/>
            <a:ext cx="336913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http://aas.tnau.ac.in/vlf/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CB31E-4941-3E35-1690-3BD6FE92B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730" y="3016815"/>
            <a:ext cx="3741533" cy="2445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930C82-2933-897C-8F0A-EEFFA4A5B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4200" y="4239491"/>
            <a:ext cx="3375547" cy="18405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B79087-1E15-AE37-49C3-F3E6CE5A4349}"/>
              </a:ext>
            </a:extLst>
          </p:cNvPr>
          <p:cNvSpPr/>
          <p:nvPr/>
        </p:nvSpPr>
        <p:spPr>
          <a:xfrm>
            <a:off x="3267452" y="37235"/>
            <a:ext cx="6075881" cy="57490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cs typeface="Calibri"/>
              </a:rPr>
              <a:t>TNAU - Weather Forecasting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E1F35-4F04-1B73-BBAF-E445704BD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669" y="4708992"/>
            <a:ext cx="1847129" cy="172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441C0-E0B8-8C77-7FA3-D0890BB9EA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34" r="7968"/>
          <a:stretch/>
        </p:blipFill>
        <p:spPr>
          <a:xfrm rot="5400000">
            <a:off x="12996617" y="881135"/>
            <a:ext cx="1137791" cy="178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F7736-15E5-7018-63E8-0F90F5D057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-69845" y="-1093402"/>
            <a:ext cx="679443" cy="5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25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C83CF8-CF5B-CA4A-4E9A-E77E3B6E5E2D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E66EE-4D55-768B-F790-AFACCC6BBC0A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471353-0298-9E9D-627C-17BB5EB8D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4" r="7968"/>
          <a:stretch/>
        </p:blipFill>
        <p:spPr>
          <a:xfrm rot="5400000">
            <a:off x="1030570" y="-319661"/>
            <a:ext cx="3322053" cy="5198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8B8A5-CB6B-4492-60FA-B0F8AE0FA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9" r="8160" b="11576"/>
          <a:stretch/>
        </p:blipFill>
        <p:spPr>
          <a:xfrm>
            <a:off x="5987885" y="720379"/>
            <a:ext cx="2488375" cy="31952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10016-8FE8-CCCB-FF94-4FF2EE903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02" r="8925" b="18280"/>
          <a:stretch/>
        </p:blipFill>
        <p:spPr>
          <a:xfrm>
            <a:off x="8966542" y="720380"/>
            <a:ext cx="2726694" cy="31952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397A13-4FFF-DF8F-506B-830DF26A8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4147155"/>
            <a:ext cx="5765540" cy="2202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EF5B5D-1928-3B18-C640-6F845CF8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781" y="4085187"/>
            <a:ext cx="4627419" cy="22522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2AEFF1-A9E9-E5B0-1574-8096CA3B5DDC}"/>
              </a:ext>
            </a:extLst>
          </p:cNvPr>
          <p:cNvSpPr txBox="1"/>
          <p:nvPr/>
        </p:nvSpPr>
        <p:spPr>
          <a:xfrm>
            <a:off x="3235433" y="50014"/>
            <a:ext cx="5504903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Documentation of TNAU - AAS Knowledge Bank</a:t>
            </a:r>
          </a:p>
        </p:txBody>
      </p:sp>
    </p:spTree>
    <p:extLst>
      <p:ext uri="{BB962C8B-B14F-4D97-AF65-F5344CB8AC3E}">
        <p14:creationId xmlns:p14="http://schemas.microsoft.com/office/powerpoint/2010/main" val="42231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70D1D-201F-4556-87D9-8DCDB1B07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2" t="6869" r="9089" b="6263"/>
          <a:stretch/>
        </p:blipFill>
        <p:spPr>
          <a:xfrm>
            <a:off x="0" y="450272"/>
            <a:ext cx="3906981" cy="5957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5D529-5703-1E3A-F71E-8CCCB50B9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5" t="6565" r="11119" b="6566"/>
          <a:stretch/>
        </p:blipFill>
        <p:spPr>
          <a:xfrm>
            <a:off x="4253345" y="450272"/>
            <a:ext cx="3685310" cy="5957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31191-3247-DB83-534D-961EA36EF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61" t="6566" r="9720" b="6565"/>
          <a:stretch/>
        </p:blipFill>
        <p:spPr>
          <a:xfrm>
            <a:off x="8285019" y="450272"/>
            <a:ext cx="3906981" cy="5957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9FCF1B-487C-F74D-D87B-FE7626FEEE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76"/>
          <a:stretch/>
        </p:blipFill>
        <p:spPr>
          <a:xfrm flipH="1">
            <a:off x="12538364" y="450272"/>
            <a:ext cx="2230802" cy="1732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F3781-91A5-6D30-A266-C17F23B6D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167488" y="1651403"/>
            <a:ext cx="1080931" cy="1062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81E38-B51E-7F14-FB56-DADB85D48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540229" y="5159001"/>
            <a:ext cx="664634" cy="6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77C71-074A-A120-751C-64BB1653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6"/>
          <a:stretch/>
        </p:blipFill>
        <p:spPr>
          <a:xfrm>
            <a:off x="721057" y="840888"/>
            <a:ext cx="6896775" cy="5355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10BA9-1E44-1863-C9C1-DB586083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739" y="501415"/>
            <a:ext cx="3341819" cy="3284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080EE2-3F56-4F74-610F-89BFA93EC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902" y="3795827"/>
            <a:ext cx="1749419" cy="27253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3B9E5F-09C8-2268-5BE4-2F4342099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845" y="4074141"/>
            <a:ext cx="2054789" cy="20547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EFBEFC-A17F-D341-A331-E65B7211771B}"/>
              </a:ext>
            </a:extLst>
          </p:cNvPr>
          <p:cNvSpPr txBox="1"/>
          <p:nvPr/>
        </p:nvSpPr>
        <p:spPr>
          <a:xfrm>
            <a:off x="8335738" y="-10649"/>
            <a:ext cx="3420329" cy="461665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Android mobile App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E2E7B5-481F-509B-062D-71AA02AF0CDE}"/>
              </a:ext>
            </a:extLst>
          </p:cNvPr>
          <p:cNvSpPr txBox="1"/>
          <p:nvPr/>
        </p:nvSpPr>
        <p:spPr>
          <a:xfrm>
            <a:off x="489932" y="44215"/>
            <a:ext cx="6650736" cy="461665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TNAU AAS Web cum Mobile App – Workflow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014077-BEF1-9A25-9149-830CB3F7A125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FCA64C-D8AB-61F9-D5FC-0DDC87F1EDB5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3148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71"/>
            <a:ext cx="3183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Weather scenario 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</a:rPr>
              <a:t>(54 combinations)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147360"/>
            <a:ext cx="3183693" cy="290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200" dirty="0"/>
              <a:t>Block level past six days weather &amp; next six days forecast are averaged.</a:t>
            </a:r>
          </a:p>
          <a:p>
            <a:pPr>
              <a:lnSpc>
                <a:spcPct val="120000"/>
              </a:lnSpc>
            </a:pPr>
            <a:endParaRPr lang="en-US" sz="22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200" dirty="0"/>
              <a:t>Scenarios is calculated individually for both past &amp; future weather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267022"/>
              </p:ext>
            </p:extLst>
          </p:nvPr>
        </p:nvGraphicFramePr>
        <p:xfrm>
          <a:off x="3463907" y="11672"/>
          <a:ext cx="8650942" cy="67610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3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4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16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4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Scenario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Rainfall mm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TMAX </a:t>
                      </a:r>
                      <a:r>
                        <a:rPr lang="en-US" sz="2000" baseline="30000" dirty="0" err="1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TMIN </a:t>
                      </a:r>
                      <a:r>
                        <a:rPr lang="en-US" sz="2000" baseline="30000" dirty="0" err="1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RH %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Wind km/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hr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&lt; 20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&lt; 15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20.1- 40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&lt; 5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2300157"/>
                  </a:ext>
                </a:extLst>
              </a:tr>
              <a:tr h="655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II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0 - 20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20.1 - 30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15.1 - 20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40.1 - 70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5.1 - 15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6523707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III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20 - 30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30.1 - 35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20.1 - 30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70.1 - 90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&gt;15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0957864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IV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&gt;30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&gt;35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&gt;30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>
                          <a:effectLst/>
                          <a:latin typeface="Cambria" panose="02040503050406030204" pitchFamily="18" charset="0"/>
                        </a:rPr>
                        <a:t>&gt;90</a:t>
                      </a:r>
                      <a:endParaRPr lang="en-IN" sz="2000" b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2000" b="0" dirty="0"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en-IN" sz="2000" b="1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567005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Sample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0167092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&lt;20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&lt;15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20 - 30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&lt;15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&gt;40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&lt;5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0.1 - 30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&lt;20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&lt;15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&gt;40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0.1 - 30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30.1 - 35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15.1 - 20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19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&lt;20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&lt;15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&gt;40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30.1 - 35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20.1 - 30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&gt;40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32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30.1 - 35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15.1 - 20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0.1 - 30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20.1 - 30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51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30.1 - 35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15.1 - 20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54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&gt;35.0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20.1 - 30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&gt;40</a:t>
                      </a:r>
                      <a:endParaRPr lang="en-IN" sz="20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&gt;5</a:t>
                      </a:r>
                      <a:endParaRPr lang="en-IN" sz="2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61A003A-012D-E583-586C-D938A5300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27" y="-713273"/>
            <a:ext cx="541484" cy="406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F2353A-A096-5849-D52F-BD19D034B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1"/>
          <a:stretch/>
        </p:blipFill>
        <p:spPr>
          <a:xfrm>
            <a:off x="3463907" y="-1849774"/>
            <a:ext cx="476319" cy="365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95D73-7F5D-3B01-3A82-8A81E2458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054" y="-712099"/>
            <a:ext cx="533783" cy="404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F8C9A-1E89-B228-7D71-4255660B3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5"/>
          <a:stretch/>
        </p:blipFill>
        <p:spPr>
          <a:xfrm>
            <a:off x="10195259" y="-570953"/>
            <a:ext cx="836077" cy="379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FC847-3C72-AAAD-E277-FA4636918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1767" y="6111323"/>
            <a:ext cx="399807" cy="312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C5921-191A-CDE2-4D4B-1BC07B69E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052" y="-2423643"/>
            <a:ext cx="607751" cy="443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C55D79-828E-2202-903C-47351C942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1682" y="2601893"/>
            <a:ext cx="507728" cy="379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FB853C-00F5-3562-4E2A-28361A4878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54156" y="7675029"/>
            <a:ext cx="527410" cy="348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B203A-8F87-4591-218C-8B8300AF0B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7971" y="437869"/>
            <a:ext cx="555236" cy="444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553F8C-570C-1563-B469-6569FDD12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0316" y="-2182791"/>
            <a:ext cx="643542" cy="444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514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0275" y="309167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504D"/>
                </a:solidFill>
              </a:rPr>
              <a:t>Crop stages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39050" y="1418748"/>
          <a:ext cx="2673350" cy="1924434"/>
        </p:xfrm>
        <a:graphic>
          <a:graphicData uri="http://schemas.openxmlformats.org/drawingml/2006/table">
            <a:tbl>
              <a:tblPr/>
              <a:tblGrid>
                <a:gridCol w="26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Land preparation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Seedling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 Vegetative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 Reproductive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 Grain development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 Harvest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74824" y="1499010"/>
            <a:ext cx="248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000" b="1" dirty="0">
                <a:solidFill>
                  <a:srgbClr val="000090"/>
                </a:solidFill>
              </a:rPr>
              <a:t>Agriculture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Cereals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Millets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Pulses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Oilseeds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Fibre crops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Sugar and Starch Crops</a:t>
            </a:r>
          </a:p>
          <a:p>
            <a:pPr marL="342900" indent="-342900" fontAlgn="b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Green manures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5500" y="1499010"/>
            <a:ext cx="3371850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lnSpc>
                <a:spcPct val="120000"/>
              </a:lnSpc>
            </a:pPr>
            <a:r>
              <a:rPr lang="en-US" sz="2000" b="1" dirty="0">
                <a:solidFill>
                  <a:srgbClr val="000090"/>
                </a:solidFill>
              </a:rPr>
              <a:t>Horticulture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Vegetables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Cole Vegetable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Root and Tuber vegetables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Bulb vegetables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Leafy vegetables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Spices and Condiments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Medicinal Plants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Flowering Plants</a:t>
            </a:r>
          </a:p>
          <a:p>
            <a:pPr marL="342900" indent="-342900" fontAlgn="b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Fruits (Perennial)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3025" y="450941"/>
            <a:ext cx="370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504D"/>
                </a:solidFill>
              </a:rPr>
              <a:t>Crop groups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4" y="5454167"/>
            <a:ext cx="1871775" cy="1403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491"/>
          <a:stretch/>
        </p:blipFill>
        <p:spPr>
          <a:xfrm>
            <a:off x="1216205" y="4418669"/>
            <a:ext cx="1646515" cy="1261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352" y="5458228"/>
            <a:ext cx="1845153" cy="1399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2665"/>
          <a:stretch/>
        </p:blipFill>
        <p:spPr>
          <a:xfrm>
            <a:off x="7947557" y="5662584"/>
            <a:ext cx="2890111" cy="1310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07" y="851268"/>
            <a:ext cx="1382034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350" y="3652577"/>
            <a:ext cx="2100842" cy="1532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6898" y="0"/>
            <a:ext cx="1755089" cy="1310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823125" cy="1205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0041" y="1770891"/>
            <a:ext cx="1919314" cy="1536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2613" y="3890244"/>
            <a:ext cx="2224563" cy="1536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683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50031"/>
              </p:ext>
            </p:extLst>
          </p:nvPr>
        </p:nvGraphicFramePr>
        <p:xfrm>
          <a:off x="354216" y="88299"/>
          <a:ext cx="1391808" cy="6218880"/>
        </p:xfrm>
        <a:graphic>
          <a:graphicData uri="http://schemas.openxmlformats.org/drawingml/2006/table">
            <a:tbl>
              <a:tblPr/>
              <a:tblGrid>
                <a:gridCol w="13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87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Cereals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Rice - SD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Rice - MD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Rice - LD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Wheat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Millets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Maize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Sorghum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Cumbu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Ragi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Kuthiraivali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Samai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Varagu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Oilseeds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Groundnut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Sesame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Castor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Safflower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Sunflower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Niger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40072"/>
              </p:ext>
            </p:extLst>
          </p:nvPr>
        </p:nvGraphicFramePr>
        <p:xfrm>
          <a:off x="9846544" y="87300"/>
          <a:ext cx="1792666" cy="5840943"/>
        </p:xfrm>
        <a:graphic>
          <a:graphicData uri="http://schemas.openxmlformats.org/drawingml/2006/table">
            <a:tbl>
              <a:tblPr/>
              <a:tblGrid>
                <a:gridCol w="179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Spices and Condiments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Turmeric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Ginger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Coriander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Fenugreek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Fennel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Medicinal Plants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Gloriosa superba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Coleus forskohlii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Periwinkle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Medicinal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solanum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Flowering Plants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Chrysanthemum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Marigold (African)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Tuberose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Cut Chrysanthemum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82923"/>
              </p:ext>
            </p:extLst>
          </p:nvPr>
        </p:nvGraphicFramePr>
        <p:xfrm>
          <a:off x="2493501" y="87300"/>
          <a:ext cx="1446687" cy="6474816"/>
        </p:xfrm>
        <a:graphic>
          <a:graphicData uri="http://schemas.openxmlformats.org/drawingml/2006/table">
            <a:tbl>
              <a:tblPr/>
              <a:tblGrid>
                <a:gridCol w="1446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2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Pulses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Redgram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Blackgram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Blackgram_Rice_fallow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Greengram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Cowpea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Horsegram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Bengalgram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Garden Lab lab (Avarai)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Soya bean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Sword bean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Fibre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crops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Cotton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Jute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  <a:cs typeface="Calibri"/>
                        </a:rPr>
                        <a:t>Sugar and Starch Crops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Sugarcane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Sugar beet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7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Tapioca</a:t>
                      </a:r>
                    </a:p>
                  </a:txBody>
                  <a:tcPr marL="9192" marR="9192" marT="919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900234" y="88900"/>
          <a:ext cx="1792666" cy="6696936"/>
        </p:xfrm>
        <a:graphic>
          <a:graphicData uri="http://schemas.openxmlformats.org/drawingml/2006/table">
            <a:tbl>
              <a:tblPr/>
              <a:tblGrid>
                <a:gridCol w="179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Vegetables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Tomato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Brinjal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Bhendi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Chillies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Pumpkin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Snake gourd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Ribbed gourd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Bottle gourd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Bitter gourd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 gourd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Cucumber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Gherkin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Watermelon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Muskmelon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Tinda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Chow chow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 beans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Vegetable Cowpea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 lab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 bean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Broad beans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Peas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moringa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856361"/>
              </p:ext>
            </p:extLst>
          </p:nvPr>
        </p:nvGraphicFramePr>
        <p:xfrm>
          <a:off x="7362196" y="100199"/>
          <a:ext cx="1792666" cy="6399021"/>
        </p:xfrm>
        <a:graphic>
          <a:graphicData uri="http://schemas.openxmlformats.org/drawingml/2006/table">
            <a:tbl>
              <a:tblPr/>
              <a:tblGrid>
                <a:gridCol w="179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Cole Vegetable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Cabbage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Cauliflower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Root and Tuber vegetables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Carrot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Radish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Beet root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Potato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Sweet potato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Tapioca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Elephant foot yam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Colocasia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Dioscorea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Chinese potato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Bulb vegetables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Onion (big)</a:t>
                      </a: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Onion (small)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Leafy vegetables</a:t>
                      </a:r>
                    </a:p>
                  </a:txBody>
                  <a:tcPr marL="4719" marR="4719" marT="47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0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Amaranthus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19" marR="4719" marT="47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81445" y="6307179"/>
            <a:ext cx="1957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many more</a:t>
            </a:r>
            <a:r>
              <a:rPr lang="mr-IN" sz="2000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67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13" y="95169"/>
            <a:ext cx="4021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Crop stage database (sample)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52628"/>
              </p:ext>
            </p:extLst>
          </p:nvPr>
        </p:nvGraphicFramePr>
        <p:xfrm>
          <a:off x="1328794" y="1635303"/>
          <a:ext cx="8779498" cy="512752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54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9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36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92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Group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Crop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Seedling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Vegetative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Reproductive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Grain </a:t>
                      </a:r>
                      <a:r>
                        <a:rPr lang="en-US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devpt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Harvest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Cereals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Rice - SD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105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Rice - MD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133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Rice - LD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105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168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Millets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Maize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105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Sorghum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105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Pulses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Redgram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133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Blackgram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Oilseeds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Groundnut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Sesame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Vegetables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Tomato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182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Bhendi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105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2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Chillies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182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Ctr="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4813" y="614904"/>
            <a:ext cx="8940195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Stage durations are kept multiples of seven for easy calculations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Land preparation and post harvest are one week before sowing and after harvest</a:t>
            </a:r>
          </a:p>
        </p:txBody>
      </p:sp>
    </p:spTree>
    <p:extLst>
      <p:ext uri="{BB962C8B-B14F-4D97-AF65-F5344CB8AC3E}">
        <p14:creationId xmlns:p14="http://schemas.microsoft.com/office/powerpoint/2010/main" val="3610631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2440"/>
            <a:ext cx="121920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</a:rPr>
              <a:t>Every crop, every stages are given with separate ID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Weather based agro advisories are stored in data base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</a:rPr>
              <a:t>Based on the weather scenario, suitable advisory for the chosen crop and its stage is sent to farmers App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Farmers may get approx. one or two advisories in a week, if the condition meets.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9722" y="20525"/>
            <a:ext cx="629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Weather based agro advisory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64231"/>
              </p:ext>
            </p:extLst>
          </p:nvPr>
        </p:nvGraphicFramePr>
        <p:xfrm>
          <a:off x="1" y="2047825"/>
          <a:ext cx="12186458" cy="489903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65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5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5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Past weather scenario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Forecast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Scenario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Advisory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12/13/ 14/ 15/ 16/ 17/ 18/ 19/ 20/ 21/ 22/ 23/ 24/ 25/ 26/ 27/ 37/ 38/ 39/40/ 41/ 42/ 43/ 44/ 45/ 46/ 47/ 48/ 49/ 50/ 51/ 52/ 53/ 54</a:t>
                      </a:r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using last week rainfall, </a:t>
                      </a:r>
                      <a:r>
                        <a:rPr lang="en-US" sz="1600" baseline="0" dirty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prepare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nursery for rice.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5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Seedling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 20/ 21/ 22/ 23/ 24/ 25/ 26/ 27/ 46/ 47/ 48/ 49/ 50/ 51/ 52/ 53/ 54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 20/ 21/ 22/ 23/ 24/ 25/ 26/ 27/ 46/ 47/ 48/ 49/ 50/ 51/ 52/ 53/ 54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 rain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expected. Provide adequate </a:t>
                      </a:r>
                      <a:r>
                        <a:rPr lang="en-US" sz="1600" baseline="0" dirty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drainage</a:t>
                      </a:r>
                      <a:endParaRPr lang="en-US" sz="1600" dirty="0">
                        <a:solidFill>
                          <a:srgbClr val="8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Flowering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 20/ 21/ 22/ 23/ 24/ 25/26/ 27/ 46/ 47/ 48/ 49/ 50/ 51/ 52/ 53/ 54</a:t>
                      </a:r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Rainfall anticipated. Postpone the </a:t>
                      </a:r>
                      <a:r>
                        <a:rPr lang="en-US" sz="1600" dirty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irrigation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fertilizer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59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Vegetative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 2/ 20/ 28/ 29/ 37/ 38/ 46/ 47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to low temp. &amp; high RH, </a:t>
                      </a:r>
                      <a:r>
                        <a:rPr lang="en-US" sz="1600" dirty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Downey 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mildew may appear. Spray Mancozeb @ 2g/lit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water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2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/>
                        <a:t>Black gram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/>
                        <a:t>Grain development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6/ 8/ 9/ 33/ 35/ 36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6/ 8/ 9/ 33/ 35/ 36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/>
                        <a:t>Due to dry weather,</a:t>
                      </a:r>
                      <a:r>
                        <a:rPr lang="en-US" sz="1600" baseline="0" dirty="0"/>
                        <a:t> pod </a:t>
                      </a:r>
                      <a:r>
                        <a:rPr lang="en-US" sz="1600" baseline="0" dirty="0">
                          <a:solidFill>
                            <a:srgbClr val="800000"/>
                          </a:solidFill>
                        </a:rPr>
                        <a:t>borer</a:t>
                      </a:r>
                      <a:r>
                        <a:rPr lang="en-US" sz="1600" baseline="0" dirty="0"/>
                        <a:t> may appear. Spray </a:t>
                      </a:r>
                      <a:r>
                        <a:rPr lang="en-US" sz="1600" dirty="0"/>
                        <a:t>NPV 3 x10</a:t>
                      </a:r>
                      <a:r>
                        <a:rPr lang="en-US" sz="1600" baseline="30000" dirty="0"/>
                        <a:t>12</a:t>
                      </a:r>
                      <a:r>
                        <a:rPr lang="en-US" sz="1600" dirty="0"/>
                        <a:t> POB/ha in 0.1% </a:t>
                      </a:r>
                      <a:r>
                        <a:rPr lang="en-US" sz="1600" dirty="0" err="1"/>
                        <a:t>teepol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49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/>
                        <a:t>Chillies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/>
                        <a:t>Vegetative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17/ 18/ 26/ 27/ 44/ 45/ 53/ 54</a:t>
                      </a:r>
                      <a:endParaRPr lang="en-IN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17/ 18/ 26/ 27/ 44/ 45/ 53/ 54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/>
                        <a:t>Due to dry weather,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>
                          <a:solidFill>
                            <a:srgbClr val="800000"/>
                          </a:solidFill>
                        </a:rPr>
                        <a:t>Thrips</a:t>
                      </a:r>
                      <a:r>
                        <a:rPr lang="en-US" sz="1600" baseline="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baseline="0" dirty="0"/>
                        <a:t>may appear. Spray </a:t>
                      </a:r>
                      <a:r>
                        <a:rPr lang="en-US" sz="1600" dirty="0" err="1"/>
                        <a:t>Imidacloprid</a:t>
                      </a:r>
                      <a:r>
                        <a:rPr lang="en-US" sz="1600" dirty="0"/>
                        <a:t> 17.8 % SL</a:t>
                      </a:r>
                      <a:r>
                        <a:rPr lang="en-US" sz="1600" baseline="0" dirty="0"/>
                        <a:t> @ </a:t>
                      </a:r>
                      <a:r>
                        <a:rPr lang="mr-IN" sz="1600" dirty="0"/>
                        <a:t>3.0 ml/10 lit.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81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155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8920" y="28055"/>
            <a:ext cx="8247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Registration in AAS </a:t>
            </a:r>
            <a:r>
              <a:rPr lang="mr-IN" sz="2400" b="1" dirty="0">
                <a:solidFill>
                  <a:srgbClr val="800000"/>
                </a:solidFill>
              </a:rPr>
              <a:t>–</a:t>
            </a:r>
            <a:r>
              <a:rPr lang="en-US" sz="2400" b="1" dirty="0">
                <a:solidFill>
                  <a:srgbClr val="800000"/>
                </a:solidFill>
              </a:rPr>
              <a:t> Farmer and technical officer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3782" y="563804"/>
            <a:ext cx="11028218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Need active mobile number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Registration form </a:t>
            </a:r>
            <a:r>
              <a:rPr lang="mr-IN" sz="2000" dirty="0">
                <a:solidFill>
                  <a:srgbClr val="000090"/>
                </a:solidFill>
                <a:latin typeface="Calibri"/>
                <a:cs typeface="Calibri"/>
              </a:rPr>
              <a:t>–</a:t>
            </a: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 Name, Father name, District, block, mobile number, 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Any number of crops per mobile number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He can generate his password on his own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Approved by admin / technical officer of his block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Can edit his details later except his mobile number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After approval only he can register for crop and stage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Can register crop up to one month before sowing and any time in middle after sowing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He can change crop either crop is harvested or after two months.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SMS is limited to total duration/7 (if 105 days = 15 Nos.)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Reminder for registration of new crop at the end of previous  crop.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Same method for technical officer’s registration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66F80-6B61-640A-27A1-063DCDB0321F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A8355-7C5C-FB28-9693-9ABD474AD1D5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4539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1BA1935-7284-6646-A71E-92F6828B7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4239"/>
          <a:stretch/>
        </p:blipFill>
        <p:spPr bwMode="auto">
          <a:xfrm>
            <a:off x="111048" y="2232848"/>
            <a:ext cx="1370017" cy="16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A5B0D4-695E-0F4A-BFFE-DEFDC536C7ED}"/>
              </a:ext>
            </a:extLst>
          </p:cNvPr>
          <p:cNvSpPr/>
          <p:nvPr/>
        </p:nvSpPr>
        <p:spPr>
          <a:xfrm>
            <a:off x="9945042" y="488202"/>
            <a:ext cx="2154280" cy="116217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FF00"/>
                </a:solidFill>
              </a:rPr>
              <a:t>Weather wise…        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FF00"/>
                </a:solidFill>
              </a:rPr>
              <a:t>            Other wise…                	  Not Wise…</a:t>
            </a:r>
          </a:p>
        </p:txBody>
      </p:sp>
      <p:pic>
        <p:nvPicPr>
          <p:cNvPr id="1030" name="Picture 6" descr="Soil Map of India at 1:1 Million scale | Download Scientific Diagram">
            <a:extLst>
              <a:ext uri="{FF2B5EF4-FFF2-40B4-BE49-F238E27FC236}">
                <a16:creationId xmlns:a16="http://schemas.microsoft.com/office/drawing/2014/main" id="{67413D2F-99D3-CE44-8A7A-B6DF3D6C0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1127" r="763" b="2763"/>
          <a:stretch/>
        </p:blipFill>
        <p:spPr bwMode="auto">
          <a:xfrm>
            <a:off x="1558985" y="2250538"/>
            <a:ext cx="1447037" cy="16629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10E39-36BA-0240-A464-438CF5C740E5}"/>
              </a:ext>
            </a:extLst>
          </p:cNvPr>
          <p:cNvSpPr/>
          <p:nvPr/>
        </p:nvSpPr>
        <p:spPr>
          <a:xfrm>
            <a:off x="3084925" y="5235"/>
            <a:ext cx="9083835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Equatorial nearness of Indian subcontinent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favours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multiple crop and food security</a:t>
            </a:r>
          </a:p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 has 157mha of farmland with 146 m holdings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is major limiting factor (50% direct &amp; 30% indirect).</a:t>
            </a:r>
          </a:p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increases the intensity and frequency of weather extremes.</a:t>
            </a:r>
          </a:p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and temporal shift in LGP, cropping pattern and productivity.</a:t>
            </a:r>
          </a:p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pest and disease incidences / out breaks</a:t>
            </a:r>
          </a:p>
          <a:p>
            <a:pPr marL="136525" indent="-1365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Timely advisories on weather abnormalities may reduce the risk.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5CD9DC-4A8C-8E46-8C88-E9DE97410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" y="4077049"/>
            <a:ext cx="2890194" cy="2703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2B432C-E479-B945-AC38-85CF9B1D95BD}"/>
              </a:ext>
            </a:extLst>
          </p:cNvPr>
          <p:cNvSpPr/>
          <p:nvPr/>
        </p:nvSpPr>
        <p:spPr>
          <a:xfrm>
            <a:off x="3138869" y="5334980"/>
            <a:ext cx="9143469" cy="1406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288" indent="-141288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based advisory has greater impact on the farm income and risk reduction.</a:t>
            </a:r>
          </a:p>
          <a:p>
            <a:pPr marL="141288" indent="-141288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Rs. 1500 – 18000/- increased income for AAS farmers than non AAS farmer.</a:t>
            </a:r>
          </a:p>
          <a:p>
            <a:pPr marL="141288" indent="-141288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 quoted for higher income is reduction in input loss, in addition to more yield.</a:t>
            </a:r>
          </a:p>
        </p:txBody>
      </p:sp>
      <p:pic>
        <p:nvPicPr>
          <p:cNvPr id="28" name="Picture 8" descr="Climate Resilient Agriculture for Sustainable Growth, Methods for reducing  vulnerability of India - YouTube">
            <a:extLst>
              <a:ext uri="{FF2B5EF4-FFF2-40B4-BE49-F238E27FC236}">
                <a16:creationId xmlns:a16="http://schemas.microsoft.com/office/drawing/2014/main" id="{F155917E-41F0-1844-A2F9-FAB8E8FD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1" y="3905851"/>
            <a:ext cx="2375831" cy="12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0D3490-27B0-C949-8234-9182FEA5A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005" y="3919533"/>
            <a:ext cx="2709163" cy="1268915"/>
          </a:xfrm>
          <a:prstGeom prst="rect">
            <a:avLst/>
          </a:prstGeom>
        </p:spPr>
      </p:pic>
      <p:pic>
        <p:nvPicPr>
          <p:cNvPr id="1036" name="Picture 12" descr="Arrow - Red Two Way Arrow - Free Transparent PNG Download - PNGkey">
            <a:extLst>
              <a:ext uri="{FF2B5EF4-FFF2-40B4-BE49-F238E27FC236}">
                <a16:creationId xmlns:a16="http://schemas.microsoft.com/office/drawing/2014/main" id="{15E11CE4-3968-964F-9A7C-651A2BA94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12059" r="14742" b="13552"/>
          <a:stretch/>
        </p:blipFill>
        <p:spPr bwMode="auto">
          <a:xfrm>
            <a:off x="6643815" y="4280613"/>
            <a:ext cx="1583243" cy="6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s India the closest country to the equator? - Quora">
            <a:extLst>
              <a:ext uri="{FF2B5EF4-FFF2-40B4-BE49-F238E27FC236}">
                <a16:creationId xmlns:a16="http://schemas.microsoft.com/office/drawing/2014/main" id="{B13804E8-37E5-E141-A748-3E16AF83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" y="77323"/>
            <a:ext cx="2881077" cy="19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AEE5325-31EF-464B-BC19-EECDA0741B0C}"/>
              </a:ext>
            </a:extLst>
          </p:cNvPr>
          <p:cNvSpPr/>
          <p:nvPr/>
        </p:nvSpPr>
        <p:spPr>
          <a:xfrm>
            <a:off x="559352" y="1281048"/>
            <a:ext cx="199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Equatorial nearness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BED197-0648-9C40-B9A3-3CEC00775B49}"/>
              </a:ext>
            </a:extLst>
          </p:cNvPr>
          <p:cNvSpPr/>
          <p:nvPr/>
        </p:nvSpPr>
        <p:spPr>
          <a:xfrm>
            <a:off x="22310" y="3541230"/>
            <a:ext cx="3116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 monsoon &amp; multiple soil </a:t>
            </a:r>
            <a:endParaRPr lang="en-US" sz="16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0A617A-6516-504F-9336-03E39A2A8A44}"/>
              </a:ext>
            </a:extLst>
          </p:cNvPr>
          <p:cNvSpPr/>
          <p:nvPr/>
        </p:nvSpPr>
        <p:spPr>
          <a:xfrm>
            <a:off x="111048" y="5869005"/>
            <a:ext cx="1031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endParaRPr lang="en-US" b="1" dirty="0"/>
          </a:p>
        </p:txBody>
      </p:sp>
      <p:pic>
        <p:nvPicPr>
          <p:cNvPr id="2" name="Picture 4" descr="Climate change: IPCC warns India of extreme heat waves, droughts | Asia |  An in-depth look at news from across the continent | DW | 10.08.2021">
            <a:extLst>
              <a:ext uri="{FF2B5EF4-FFF2-40B4-BE49-F238E27FC236}">
                <a16:creationId xmlns:a16="http://schemas.microsoft.com/office/drawing/2014/main" id="{6C1DBF18-3B00-E4B4-8AA5-A02D2DA3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985" y="2146622"/>
            <a:ext cx="1255337" cy="7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dia may suffer devastating climate change impact in 80 years: Study -  SCIENCE News">
            <a:extLst>
              <a:ext uri="{FF2B5EF4-FFF2-40B4-BE49-F238E27FC236}">
                <a16:creationId xmlns:a16="http://schemas.microsoft.com/office/drawing/2014/main" id="{1D2A557E-B79F-9711-5C6B-456D999B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11" y="2762469"/>
            <a:ext cx="1353141" cy="7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04DD5-0A00-0E0C-B67B-ED11E532CFE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027"/>
          <a:stretch/>
        </p:blipFill>
        <p:spPr>
          <a:xfrm>
            <a:off x="12279930" y="1247483"/>
            <a:ext cx="899283" cy="1008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3932D-9733-0406-64E5-BAC082D486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92061" y="5472505"/>
            <a:ext cx="673958" cy="7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23" grpId="0"/>
      <p:bldP spid="24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220" y="601915"/>
            <a:ext cx="654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SMS sent </a:t>
            </a:r>
            <a:r>
              <a:rPr lang="mr-IN" b="1" dirty="0">
                <a:solidFill>
                  <a:srgbClr val="000090"/>
                </a:solidFill>
              </a:rPr>
              <a:t>–</a:t>
            </a:r>
            <a:r>
              <a:rPr lang="en-US" b="1" dirty="0">
                <a:solidFill>
                  <a:srgbClr val="000090"/>
                </a:solidFill>
              </a:rPr>
              <a:t> Abstract: </a:t>
            </a:r>
            <a:r>
              <a:rPr lang="en-US" b="1" dirty="0"/>
              <a:t>Single or multiple block for a specific period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92000" y="29145"/>
            <a:ext cx="1770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AAS Reports</a:t>
            </a:r>
            <a:endParaRPr lang="en-IN" sz="2400" dirty="0">
              <a:solidFill>
                <a:srgbClr val="8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944762"/>
              </p:ext>
            </p:extLst>
          </p:nvPr>
        </p:nvGraphicFramePr>
        <p:xfrm>
          <a:off x="1825060" y="1080273"/>
          <a:ext cx="8791640" cy="7670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14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District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108001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Block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108001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Total Farmer 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108001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Total No. of SMS Sent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10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/>
                          <a:cs typeface="Calibri"/>
                        </a:rPr>
                        <a:t>Coimbatore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alibri"/>
                          <a:cs typeface="Calibri"/>
                        </a:rPr>
                        <a:t>Thondamuthur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4658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66255" y="2126499"/>
            <a:ext cx="6501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SMS sent  - Detailed:</a:t>
            </a:r>
            <a:r>
              <a:rPr lang="en-US" b="1" dirty="0"/>
              <a:t>(Single or multiple block) for a specific period</a:t>
            </a:r>
            <a:endParaRPr lang="en-IN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80983"/>
              </p:ext>
            </p:extLst>
          </p:nvPr>
        </p:nvGraphicFramePr>
        <p:xfrm>
          <a:off x="1713424" y="2708222"/>
          <a:ext cx="8903276" cy="767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4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2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5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13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District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Block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Farmer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Crop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No. of SMS Sent</a:t>
                      </a:r>
                      <a:endParaRPr lang="en-IN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/>
                          <a:cs typeface="Calibri"/>
                        </a:rPr>
                        <a:t>Coimbatore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alibri"/>
                          <a:cs typeface="Calibri"/>
                        </a:rPr>
                        <a:t>Thondamuthur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P.Murugan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Turmeric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44220" y="3773077"/>
            <a:ext cx="7701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Detailed Day wise SMS sent: Single or multiple block for a specific period</a:t>
            </a:r>
            <a:endParaRPr lang="en-IN" dirty="0">
              <a:solidFill>
                <a:srgbClr val="00009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474153"/>
              </p:ext>
            </p:extLst>
          </p:nvPr>
        </p:nvGraphicFramePr>
        <p:xfrm>
          <a:off x="847898" y="4266546"/>
          <a:ext cx="11305309" cy="19862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96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mbria"/>
                          <a:cs typeface="Times New Roman"/>
                        </a:rPr>
                        <a:t>District</a:t>
                      </a:r>
                      <a:endParaRPr lang="en-IN" sz="2000" dirty="0">
                        <a:solidFill>
                          <a:srgbClr val="FFFFFF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mbria"/>
                          <a:cs typeface="Times New Roman"/>
                        </a:rPr>
                        <a:t>Block</a:t>
                      </a:r>
                      <a:endParaRPr lang="en-IN" sz="2000" dirty="0">
                        <a:solidFill>
                          <a:srgbClr val="FFFFFF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mbria"/>
                          <a:cs typeface="Times New Roman"/>
                        </a:rPr>
                        <a:t>Farmer</a:t>
                      </a:r>
                      <a:endParaRPr lang="en-IN" sz="2000" dirty="0">
                        <a:solidFill>
                          <a:srgbClr val="FFFFFF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mbria"/>
                          <a:cs typeface="Times New Roman"/>
                        </a:rPr>
                        <a:t>Crop</a:t>
                      </a:r>
                      <a:endParaRPr lang="en-IN" sz="2000" dirty="0">
                        <a:solidFill>
                          <a:srgbClr val="FFFFFF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mbria"/>
                          <a:cs typeface="Times New Roman"/>
                        </a:rPr>
                        <a:t>Stage</a:t>
                      </a:r>
                      <a:endParaRPr lang="en-IN" sz="2000" dirty="0">
                        <a:solidFill>
                          <a:srgbClr val="FFFFFF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80963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mbria"/>
                          <a:cs typeface="Times New Roman"/>
                        </a:rPr>
                        <a:t>Advisory</a:t>
                      </a:r>
                      <a:endParaRPr lang="en-IN" sz="2000" dirty="0">
                        <a:solidFill>
                          <a:srgbClr val="FFFFFF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/>
                          <a:cs typeface="Calibri"/>
                        </a:rPr>
                        <a:t>Coimbatore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alibri"/>
                          <a:cs typeface="Calibri"/>
                        </a:rPr>
                        <a:t>Thondamuthur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P.Murugan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Turmeric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Vegetative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18.7.18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  <a:r>
                        <a:rPr lang="en-US" baseline="0" dirty="0"/>
                        <a:t> rainfall. Provide drainage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Vegetative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23.7.18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Considering the high soil moisture, drench root with </a:t>
                      </a:r>
                      <a:r>
                        <a:rPr lang="en-US" dirty="0" err="1"/>
                        <a:t>bavistin</a:t>
                      </a:r>
                      <a:r>
                        <a:rPr lang="en-US" dirty="0"/>
                        <a:t> @1g/1lit</a:t>
                      </a:r>
                      <a:r>
                        <a:rPr lang="en-US" baseline="0" dirty="0"/>
                        <a:t> water to arrest rhizome rot.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976BA01-C6A3-AE53-924A-22A814539886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EF57E-675D-E9BC-4133-F00795587240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871C72-FF4E-2E3D-DD80-0675E073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2245404" y="-1444724"/>
            <a:ext cx="1927796" cy="9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1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EDE59-D584-A3B7-BEF1-4C9903CD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206"/>
            <a:ext cx="12333408" cy="5936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4B74C2-59A8-73A3-6688-9A1E92B3EB46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5FF36-9242-592A-7061-926F93F732DA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4935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1" y="215070"/>
            <a:ext cx="393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99" y="739991"/>
            <a:ext cx="2273768" cy="22737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3A928B-1C26-C054-50A0-21E7C4CF06CF}"/>
              </a:ext>
            </a:extLst>
          </p:cNvPr>
          <p:cNvGrpSpPr/>
          <p:nvPr/>
        </p:nvGrpSpPr>
        <p:grpSpPr>
          <a:xfrm>
            <a:off x="4988801" y="407540"/>
            <a:ext cx="2273769" cy="3481452"/>
            <a:chOff x="3457850" y="382530"/>
            <a:chExt cx="2273769" cy="34814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53310" y="382530"/>
              <a:ext cx="1958317" cy="3481452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457850" y="1422751"/>
              <a:ext cx="2273769" cy="8932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95E57A-946E-1CAC-AA23-263DA04BDCC0}"/>
              </a:ext>
            </a:extLst>
          </p:cNvPr>
          <p:cNvGrpSpPr/>
          <p:nvPr/>
        </p:nvGrpSpPr>
        <p:grpSpPr>
          <a:xfrm>
            <a:off x="8266537" y="379182"/>
            <a:ext cx="2119349" cy="3484800"/>
            <a:chOff x="5872657" y="382530"/>
            <a:chExt cx="2119349" cy="3484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2657" y="382530"/>
              <a:ext cx="1960200" cy="34848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383695" y="1397505"/>
              <a:ext cx="1608311" cy="7257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0991" y="3074954"/>
            <a:ext cx="3467783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Google Play store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Search </a:t>
            </a:r>
            <a:r>
              <a:rPr lang="en-US" dirty="0">
                <a:solidFill>
                  <a:srgbClr val="800000"/>
                </a:solidFill>
              </a:rPr>
              <a:t>TNAUAAS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Select </a:t>
            </a:r>
            <a:r>
              <a:rPr lang="en-US" dirty="0">
                <a:solidFill>
                  <a:srgbClr val="800000"/>
                </a:solidFill>
              </a:rPr>
              <a:t>Automated Agro advisory service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Install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Link available in website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90"/>
                </a:solidFill>
              </a:rPr>
              <a:t>	http://</a:t>
            </a:r>
            <a:r>
              <a:rPr lang="en-US" dirty="0" err="1">
                <a:solidFill>
                  <a:srgbClr val="000090"/>
                </a:solidFill>
              </a:rPr>
              <a:t>aas.tnau.ac.in</a:t>
            </a: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Register with mobile number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E956C9-0F86-EB6E-5360-DB452DBD8403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DC76CE-06EC-8B67-D57F-7698AE74F292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41899B-CF66-4D3C-BFDA-5210EF07F79E}"/>
              </a:ext>
            </a:extLst>
          </p:cNvPr>
          <p:cNvGrpSpPr/>
          <p:nvPr/>
        </p:nvGrpSpPr>
        <p:grpSpPr>
          <a:xfrm>
            <a:off x="4732468" y="4125680"/>
            <a:ext cx="6765365" cy="1758049"/>
            <a:chOff x="4732468" y="4125680"/>
            <a:chExt cx="6765365" cy="17580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FC9901-223A-830C-4C96-41BC32E8D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011"/>
            <a:stretch/>
          </p:blipFill>
          <p:spPr>
            <a:xfrm>
              <a:off x="4732468" y="4125680"/>
              <a:ext cx="6765365" cy="175804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6EAB4B-11C9-FA83-529F-831709EE4AF3}"/>
                </a:ext>
              </a:extLst>
            </p:cNvPr>
            <p:cNvSpPr/>
            <p:nvPr/>
          </p:nvSpPr>
          <p:spPr>
            <a:xfrm>
              <a:off x="6852757" y="4734744"/>
              <a:ext cx="1608311" cy="7257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03C9A023-A3E1-7F45-46EC-70F59B0A9624}"/>
                </a:ext>
              </a:extLst>
            </p:cNvPr>
            <p:cNvSpPr/>
            <p:nvPr/>
          </p:nvSpPr>
          <p:spPr>
            <a:xfrm rot="19381733">
              <a:off x="7687768" y="5181364"/>
              <a:ext cx="331071" cy="446314"/>
            </a:xfrm>
            <a:prstGeom prst="up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15FC14C-1217-C648-C189-4319C240F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4192" y="-333811"/>
            <a:ext cx="1185461" cy="22106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B67540-6515-44D6-02DD-00AE73D07E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30963" y="4679229"/>
            <a:ext cx="1243511" cy="2210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7ED087-8C71-7494-E981-86DC4FCD76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06" b="3665"/>
          <a:stretch/>
        </p:blipFill>
        <p:spPr>
          <a:xfrm>
            <a:off x="-2042647" y="473856"/>
            <a:ext cx="1165295" cy="23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6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77" y="1032800"/>
            <a:ext cx="2843992" cy="5303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71" y="1032800"/>
            <a:ext cx="2983256" cy="530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3645" y="579726"/>
            <a:ext cx="227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Home page in  Mobile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081" y="565937"/>
            <a:ext cx="227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Entry page in  Mobile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0655" y="3264683"/>
            <a:ext cx="103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2745" y="3661929"/>
            <a:ext cx="103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Personal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84836" y="4073132"/>
            <a:ext cx="19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Crop Registration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1001" y="4466026"/>
            <a:ext cx="19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Registered crop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9896" y="4919100"/>
            <a:ext cx="13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Weather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87045" y="5357090"/>
            <a:ext cx="13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4834" y="5729451"/>
            <a:ext cx="213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password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4835" y="6098783"/>
            <a:ext cx="103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0167" y="3303189"/>
            <a:ext cx="19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Mobile number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0061" y="3888466"/>
            <a:ext cx="19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Password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25170" y="4795585"/>
            <a:ext cx="19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Login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5170" y="5544785"/>
            <a:ext cx="19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Register new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8662" y="48303"/>
            <a:ext cx="393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6C187-9754-1445-E5E5-352152C3F4E1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75DFE-D614-180D-E488-67F2889E723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Notched Right Arrow 1">
            <a:extLst>
              <a:ext uri="{FF2B5EF4-FFF2-40B4-BE49-F238E27FC236}">
                <a16:creationId xmlns:a16="http://schemas.microsoft.com/office/drawing/2014/main" id="{73E8C4ED-88CE-E8AB-4956-A27527291B9F}"/>
              </a:ext>
            </a:extLst>
          </p:cNvPr>
          <p:cNvSpPr/>
          <p:nvPr/>
        </p:nvSpPr>
        <p:spPr>
          <a:xfrm rot="7668092">
            <a:off x="5968259" y="4691319"/>
            <a:ext cx="696484" cy="381504"/>
          </a:xfrm>
          <a:prstGeom prst="notch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412236-975F-075B-F222-B72FF0790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06" b="3665"/>
          <a:stretch/>
        </p:blipFill>
        <p:spPr>
          <a:xfrm>
            <a:off x="9079694" y="834727"/>
            <a:ext cx="2795610" cy="55985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007823F-B3D7-CC3A-EA67-581AAA056AEB}"/>
              </a:ext>
            </a:extLst>
          </p:cNvPr>
          <p:cNvSpPr txBox="1"/>
          <p:nvPr/>
        </p:nvSpPr>
        <p:spPr>
          <a:xfrm>
            <a:off x="9246816" y="465567"/>
            <a:ext cx="227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Weather Forecast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1EBB44-4A08-94F1-2CEA-0AF807361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948483" y="-1670170"/>
            <a:ext cx="1074845" cy="19493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9B4615-FD50-116A-473C-8DEB54E5CE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48" b="5208"/>
          <a:stretch/>
        </p:blipFill>
        <p:spPr>
          <a:xfrm flipH="1">
            <a:off x="-2442500" y="3391610"/>
            <a:ext cx="1568862" cy="2807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375EC0-1642-D720-2FBB-E4A1883F2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47" b="8052"/>
          <a:stretch/>
        </p:blipFill>
        <p:spPr>
          <a:xfrm flipH="1">
            <a:off x="13068810" y="3763366"/>
            <a:ext cx="1373794" cy="26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3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798661" y="48303"/>
            <a:ext cx="469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 - Advisories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6C187-9754-1445-E5E5-352152C3F4E1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75DFE-D614-180D-E488-67F2889E723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58693-6BFB-EE6B-A99D-B3A383C42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4206" y="7416440"/>
            <a:ext cx="1895423" cy="1265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17AC0-5A41-F983-93EF-CC21974B2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2" r="919"/>
          <a:stretch/>
        </p:blipFill>
        <p:spPr>
          <a:xfrm>
            <a:off x="1074057" y="714847"/>
            <a:ext cx="10726057" cy="542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5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798661" y="48303"/>
            <a:ext cx="469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 - Advisories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6C187-9754-1445-E5E5-352152C3F4E1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75DFE-D614-180D-E488-67F2889E723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58693-6BFB-EE6B-A99D-B3A383C42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4206" y="7416440"/>
            <a:ext cx="1895423" cy="1265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FE4766-39CD-130A-2E57-27C2A749E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08" y="690436"/>
            <a:ext cx="11257077" cy="547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89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798661" y="48303"/>
            <a:ext cx="469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 - Advisories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6C187-9754-1445-E5E5-352152C3F4E1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75DFE-D614-180D-E488-67F2889E723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58693-6BFB-EE6B-A99D-B3A383C42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4206" y="7416440"/>
            <a:ext cx="1895423" cy="1265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7417A-5D24-B275-F894-DC3501DB0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304" y="666398"/>
            <a:ext cx="9811658" cy="570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02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798661" y="48303"/>
            <a:ext cx="469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 - Advisories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6C187-9754-1445-E5E5-352152C3F4E1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75DFE-D614-180D-E488-67F2889E723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58693-6BFB-EE6B-A99D-B3A383C42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4206" y="7416440"/>
            <a:ext cx="1895423" cy="1265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5CE81D-BED3-1384-DB0D-F47E39AC8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56" y="638229"/>
            <a:ext cx="9434287" cy="55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7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798661" y="48303"/>
            <a:ext cx="469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Android mobile App - Advisories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6C187-9754-1445-E5E5-352152C3F4E1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75DFE-D614-180D-E488-67F2889E723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58693-6BFB-EE6B-A99D-B3A383C42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4206" y="7416440"/>
            <a:ext cx="1895423" cy="1265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5D8FA9-92F9-1163-C961-912EB75C8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68" y="634812"/>
            <a:ext cx="10367632" cy="57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50E66F-E950-D25A-961E-9AB1099E5F37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C5B68-34FE-C358-ACE6-30B6A62609F1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A1A57-7F70-7CC5-91E2-7A63AF49E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5838"/>
          <a:stretch/>
        </p:blipFill>
        <p:spPr>
          <a:xfrm flipH="1" flipV="1">
            <a:off x="-2034436" y="275342"/>
            <a:ext cx="992687" cy="678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9DEF6-8D91-01F4-4ACF-9F241C220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137" y="275342"/>
            <a:ext cx="6087325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8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F788F-F7B8-34D9-37DF-44A583DA9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27"/>
          <a:stretch/>
        </p:blipFill>
        <p:spPr>
          <a:xfrm>
            <a:off x="27403" y="1828276"/>
            <a:ext cx="3712176" cy="41648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65E4A-1A13-5B3D-6FB2-A0F18EC96538}"/>
              </a:ext>
            </a:extLst>
          </p:cNvPr>
          <p:cNvSpPr txBox="1"/>
          <p:nvPr/>
        </p:nvSpPr>
        <p:spPr>
          <a:xfrm>
            <a:off x="76390" y="764186"/>
            <a:ext cx="7220149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Gramin</a:t>
            </a:r>
            <a:r>
              <a:rPr lang="en-US" sz="2400" b="1" dirty="0">
                <a:solidFill>
                  <a:schemeClr val="bg1"/>
                </a:solidFill>
              </a:rPr>
              <a:t> Krishi Mausam </a:t>
            </a:r>
            <a:r>
              <a:rPr lang="en-US" sz="2400" b="1" dirty="0" err="1">
                <a:solidFill>
                  <a:schemeClr val="bg1"/>
                </a:solidFill>
              </a:rPr>
              <a:t>Sewa</a:t>
            </a:r>
            <a:r>
              <a:rPr lang="en-US" sz="2400" b="1" dirty="0">
                <a:solidFill>
                  <a:schemeClr val="bg1"/>
                </a:solidFill>
              </a:rPr>
              <a:t> (GKMS – AMFU &amp; DAMU)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9693DC-E11B-8E30-6D91-E9B1722E42AE}"/>
              </a:ext>
            </a:extLst>
          </p:cNvPr>
          <p:cNvSpPr/>
          <p:nvPr/>
        </p:nvSpPr>
        <p:spPr>
          <a:xfrm>
            <a:off x="1735494" y="37235"/>
            <a:ext cx="7607839" cy="57490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cs typeface="Calibri"/>
              </a:rPr>
              <a:t>Agromet Service in Collaboration with IMD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424AEE-ACE9-26F6-832B-8736FD19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885" y="700916"/>
            <a:ext cx="4731725" cy="55674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04D809-A387-D930-02F4-E29CBE99AE8F}"/>
              </a:ext>
            </a:extLst>
          </p:cNvPr>
          <p:cNvSpPr txBox="1"/>
          <p:nvPr/>
        </p:nvSpPr>
        <p:spPr>
          <a:xfrm>
            <a:off x="3875912" y="2045560"/>
            <a:ext cx="3266622" cy="3730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8913" indent="-188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GKMS &amp;. 11 DAMU</a:t>
            </a:r>
          </a:p>
          <a:p>
            <a:pPr marL="188913" indent="-188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IMD</a:t>
            </a:r>
          </a:p>
          <a:p>
            <a:pPr marL="188913" indent="-188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based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agromet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advisories to farmers</a:t>
            </a:r>
          </a:p>
          <a:p>
            <a:pPr marL="188913" indent="-188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Twice in a week as SMS thro’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mKisan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913" indent="-1889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12.61 lakh farmer in TN receiving SMS</a:t>
            </a:r>
          </a:p>
        </p:txBody>
      </p:sp>
    </p:spTree>
    <p:extLst>
      <p:ext uri="{BB962C8B-B14F-4D97-AF65-F5344CB8AC3E}">
        <p14:creationId xmlns:p14="http://schemas.microsoft.com/office/powerpoint/2010/main" val="1835225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0792"/>
            <a:ext cx="9144000" cy="451406"/>
          </a:xfrm>
          <a:prstGeom prst="rect">
            <a:avLst/>
          </a:prstGeom>
          <a:solidFill>
            <a:srgbClr val="00009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Plan 1: Piloting pulse producer support system through ICT enabled services</a:t>
            </a:r>
            <a:r>
              <a:rPr lang="en-I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2000" dirty="0">
              <a:solidFill>
                <a:srgbClr val="FFFF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741298"/>
            <a:ext cx="78461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513" indent="-544513" algn="just">
              <a:spcBef>
                <a:spcPts val="300"/>
              </a:spcBef>
              <a:spcAft>
                <a:spcPts val="300"/>
              </a:spcAft>
            </a:pPr>
            <a:r>
              <a:rPr lang="en-IN" sz="2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URP: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DCM/CBE/AMT/PUL/2019/001</a:t>
            </a:r>
            <a:endParaRPr lang="en-IN"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4513" indent="-544513" algn="just">
              <a:spcBef>
                <a:spcPts val="300"/>
              </a:spcBef>
              <a:spcAft>
                <a:spcPts val="300"/>
              </a:spcAft>
            </a:pPr>
            <a:r>
              <a:rPr lang="en-IN" sz="2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Obj: </a:t>
            </a:r>
            <a:r>
              <a:rPr lang="en-IN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study the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esponse farming in pulses thro’ TNAU</a:t>
            </a:r>
            <a:r>
              <a:rPr lang="mr-IN" sz="2000" dirty="0">
                <a:latin typeface="Calibri" panose="020F0502020204030204" pitchFamily="34" charset="0"/>
                <a:cs typeface="Calibri"/>
              </a:rPr>
              <a:t>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AAS Mobile App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402583"/>
              </p:ext>
            </p:extLst>
          </p:nvPr>
        </p:nvGraphicFramePr>
        <p:xfrm>
          <a:off x="103780" y="1826812"/>
          <a:ext cx="6309617" cy="237647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00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159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Centre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Eco</a:t>
                      </a:r>
                      <a:r>
                        <a:rPr lang="en-US" sz="20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system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Farmers (AAS + Non AAS)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Gain (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</a:rPr>
                        <a:t>Rs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.) per ha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294">
                <a:tc>
                  <a:txBody>
                    <a:bodyPr/>
                    <a:lstStyle/>
                    <a:p>
                      <a:r>
                        <a:rPr lang="en-US" sz="2000" dirty="0"/>
                        <a:t>Coimbatore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Irrigated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 + 5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Rs</a:t>
                      </a:r>
                      <a:r>
                        <a:rPr lang="en-US" sz="2000" dirty="0"/>
                        <a:t>. 2800/-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294">
                <a:tc>
                  <a:txBody>
                    <a:bodyPr/>
                    <a:lstStyle/>
                    <a:p>
                      <a:r>
                        <a:rPr lang="en-US" sz="2000" dirty="0"/>
                        <a:t>Aduthurai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Rice fallow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Rs</a:t>
                      </a:r>
                      <a:r>
                        <a:rPr lang="en-US" sz="2000" dirty="0"/>
                        <a:t>. 2300/-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294">
                <a:tc>
                  <a:txBody>
                    <a:bodyPr/>
                    <a:lstStyle/>
                    <a:p>
                      <a:r>
                        <a:rPr lang="en-US" sz="2000" dirty="0"/>
                        <a:t>Kovilpatti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Rainfed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Rs</a:t>
                      </a:r>
                      <a:r>
                        <a:rPr lang="en-US" sz="2000" dirty="0"/>
                        <a:t>. 1900/-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620959" y="3802999"/>
            <a:ext cx="5571042" cy="30162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5400" lvl="1" algn="just">
              <a:spcBef>
                <a:spcPts val="900"/>
              </a:spcBef>
              <a:spcAft>
                <a:spcPts val="3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Reason for gain</a:t>
            </a:r>
          </a:p>
          <a:p>
            <a:pPr marL="187325" lvl="1" indent="-161925" algn="just">
              <a:spcBef>
                <a:spcPts val="9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Maintained population with gap filling advisory .</a:t>
            </a:r>
          </a:p>
          <a:p>
            <a:pPr marL="187325" lvl="1" indent="-161925" algn="just">
              <a:spcBef>
                <a:spcPts val="9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AAS farmers managed the whitefly &amp; powdery mildew with advisory 2 -3 days in advance</a:t>
            </a:r>
          </a:p>
          <a:p>
            <a:pPr marL="187325" lvl="1" indent="-161925" algn="just">
              <a:spcBef>
                <a:spcPts val="9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Non AAS farmers reacted after incidence.</a:t>
            </a:r>
          </a:p>
          <a:p>
            <a:pPr marL="187325" lvl="1" indent="-161925" algn="just">
              <a:spcBef>
                <a:spcPts val="9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AAS farmers: 40 </a:t>
            </a:r>
            <a:r>
              <a:rPr lang="mr-IN" sz="2000" dirty="0">
                <a:latin typeface="Calibri" panose="020F0502020204030204" pitchFamily="34" charset="0"/>
                <a:cs typeface="Calibri"/>
              </a:rPr>
              <a:t>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45 pods/plant </a:t>
            </a:r>
          </a:p>
          <a:p>
            <a:pPr marL="187325" lvl="1" indent="-161925" algn="just">
              <a:spcBef>
                <a:spcPts val="9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Non AAS farmer: 36 </a:t>
            </a:r>
            <a:r>
              <a:rPr lang="mr-IN" sz="2000" dirty="0">
                <a:latin typeface="Calibri" panose="020F0502020204030204" pitchFamily="34" charset="0"/>
                <a:cs typeface="Calibri"/>
              </a:rPr>
              <a:t>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38 pods/plant.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780" y="4533968"/>
            <a:ext cx="651717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Pest &amp; disease incidences have well matched (68 - 83%). </a:t>
            </a:r>
          </a:p>
          <a:p>
            <a:pPr marL="174625" indent="-174625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AAS provided 10 - 12 advisories, specific to pulses &amp; stage</a:t>
            </a:r>
          </a:p>
          <a:p>
            <a:pPr marL="174625" indent="-174625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GKMS SMS issued only one advisory for the entire crop. </a:t>
            </a:r>
          </a:p>
          <a:p>
            <a:pPr marL="174625" indent="-174625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60 % of the registered farmers effectively utilize advisories.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6515" y="-36311"/>
            <a:ext cx="865485" cy="865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0D0C2B-39D4-1DB2-39D2-DAA9E1209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80" y="747181"/>
            <a:ext cx="4345857" cy="29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6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09BF2-7293-0F01-4302-407D17CAB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7976" y="816086"/>
            <a:ext cx="5093668" cy="54741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E7157-63F8-4D18-2028-05AC8184FC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565"/>
          <a:stretch/>
        </p:blipFill>
        <p:spPr>
          <a:xfrm>
            <a:off x="440357" y="816088"/>
            <a:ext cx="4674568" cy="5474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838C1D-4100-4097-9F4D-993711E77D81}"/>
              </a:ext>
            </a:extLst>
          </p:cNvPr>
          <p:cNvSpPr/>
          <p:nvPr/>
        </p:nvSpPr>
        <p:spPr>
          <a:xfrm>
            <a:off x="1741192" y="0"/>
            <a:ext cx="7744408" cy="57490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cs typeface="Calibri"/>
              </a:rPr>
              <a:t>Feedback on TNAU Weather Services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C65903-6F80-8595-8714-93EA5DC89024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993650-5932-8FE5-5392-176188D106E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24415-7C0A-2B8F-D759-32BE462B8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3030" y="287450"/>
            <a:ext cx="1248706" cy="138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95EDA2-74A2-AF76-C925-782998900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3030" y="5485595"/>
            <a:ext cx="1210336" cy="1372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096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04632-A8AE-EF2A-4DBB-BCD6A9CBE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newspaper with a picture of a farmer&#10;&#10;Description automatically generated">
            <a:extLst>
              <a:ext uri="{FF2B5EF4-FFF2-40B4-BE49-F238E27FC236}">
                <a16:creationId xmlns:a16="http://schemas.microsoft.com/office/drawing/2014/main" id="{F198D80E-7A10-1AB4-2B51-74EDA06E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11" y="476712"/>
            <a:ext cx="5523575" cy="46330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3C6289-BC97-D7EA-A1A6-BCC26AA4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24388"/>
          <a:stretch/>
        </p:blipFill>
        <p:spPr>
          <a:xfrm>
            <a:off x="10647960" y="420221"/>
            <a:ext cx="1212787" cy="1207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0669A-B20D-B5A0-28B8-37823057B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13"/>
          <a:stretch/>
        </p:blipFill>
        <p:spPr>
          <a:xfrm>
            <a:off x="328638" y="420221"/>
            <a:ext cx="1201838" cy="1207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1EA01-5D1C-B52E-03B1-A36919B21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208"/>
          <a:stretch/>
        </p:blipFill>
        <p:spPr>
          <a:xfrm>
            <a:off x="328638" y="2716161"/>
            <a:ext cx="1201104" cy="1207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0422E-C4FB-703B-54CC-B549EE9B37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5"/>
          <a:stretch/>
        </p:blipFill>
        <p:spPr>
          <a:xfrm>
            <a:off x="10647960" y="2402933"/>
            <a:ext cx="1215402" cy="1207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F1F43-D202-1E1C-5877-4B60411A9851}"/>
              </a:ext>
            </a:extLst>
          </p:cNvPr>
          <p:cNvSpPr txBox="1"/>
          <p:nvPr/>
        </p:nvSpPr>
        <p:spPr>
          <a:xfrm>
            <a:off x="4868384" y="4111976"/>
            <a:ext cx="3409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06.02.2024 Time of India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1F91F1-C89E-976B-B428-24A7431A391F}"/>
              </a:ext>
            </a:extLst>
          </p:cNvPr>
          <p:cNvSpPr txBox="1"/>
          <p:nvPr/>
        </p:nvSpPr>
        <p:spPr>
          <a:xfrm>
            <a:off x="1312606" y="5413331"/>
            <a:ext cx="956678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TNAU has upgraded the earlier version with AI function in selection of advisories based on farmers feedback and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upgraded version will be released in a month. </a:t>
            </a:r>
          </a:p>
        </p:txBody>
      </p:sp>
    </p:spTree>
    <p:extLst>
      <p:ext uri="{BB962C8B-B14F-4D97-AF65-F5344CB8AC3E}">
        <p14:creationId xmlns:p14="http://schemas.microsoft.com/office/powerpoint/2010/main" val="34400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" accel="100000" fill="hold">
                                          <p:stCondLst>
                                            <p:cond delay="20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" accel="100000" fill="hold">
                                          <p:stCondLst>
                                            <p:cond delay="20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35225-6743-B7AF-526B-A885E038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05" y="2359582"/>
            <a:ext cx="5886995" cy="4024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907F5-9261-5D2E-9401-BFBC96AFCC20}"/>
              </a:ext>
            </a:extLst>
          </p:cNvPr>
          <p:cNvSpPr txBox="1"/>
          <p:nvPr/>
        </p:nvSpPr>
        <p:spPr>
          <a:xfrm>
            <a:off x="392369" y="569625"/>
            <a:ext cx="7044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wise</a:t>
            </a:r>
            <a:r>
              <a:rPr lang="mr-I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Other wise</a:t>
            </a:r>
            <a:r>
              <a:rPr lang="mr-I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Not wise</a:t>
            </a:r>
            <a:r>
              <a:rPr lang="mr-I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6224C-6DC6-DEA6-7BF7-13875C3DFB7C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EC3F43-AB0A-24C3-FEA7-0E5EB260F274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E1C28-3D4E-7CB3-2388-F12CAED23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39"/>
          <a:stretch/>
        </p:blipFill>
        <p:spPr>
          <a:xfrm>
            <a:off x="7436635" y="431074"/>
            <a:ext cx="4585463" cy="61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7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AD32C-2101-B143-B074-5E347F94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7890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5E58A4-E98E-B085-1CC2-311B94D66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2797252"/>
            <a:ext cx="5052866" cy="3895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2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15A9C-8135-9666-2926-EEE861297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625" y="-1"/>
            <a:ext cx="6012494" cy="6784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7E67D-E6BD-AEB2-44CE-BEF1C37EACD6}"/>
              </a:ext>
            </a:extLst>
          </p:cNvPr>
          <p:cNvSpPr txBox="1"/>
          <p:nvPr/>
        </p:nvSpPr>
        <p:spPr>
          <a:xfrm>
            <a:off x="6384473" y="2000197"/>
            <a:ext cx="1665513" cy="2352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Translate in Tamil with local terms &amp; issue to the farmers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92343-8EAB-5844-AF8F-93A7D2869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316" y="73426"/>
            <a:ext cx="608869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DDEB81-FF07-EA33-A77A-FB3E9568F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1702" y="3196169"/>
            <a:ext cx="591970" cy="465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845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F83B1D7-1128-3C46-F628-C8E1FF558B8F}"/>
              </a:ext>
            </a:extLst>
          </p:cNvPr>
          <p:cNvSpPr txBox="1"/>
          <p:nvPr/>
        </p:nvSpPr>
        <p:spPr>
          <a:xfrm>
            <a:off x="680926" y="1540938"/>
            <a:ext cx="6943044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pool of Good Agricultural Practices (GAP)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Climate Risk Management (CRM) Tool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Farming with Technocrats information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Directly to the farm without extension personnel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Advisories are specific to farm, weather, crop  &amp; stage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108 crops, 6 stages, 54 weather scenarios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Timely advisories in regional language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“Zero human” intervention in Tech. transfer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Both web cum Mobile App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Reduce the cost on transfer of technology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Higher success, both increased productivity and reduced loss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9B909-0A2A-587B-EE4E-9B3E4577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03" y="1396284"/>
            <a:ext cx="2229233" cy="1753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C42520-0636-CCC1-D4C0-D86334C6199C}"/>
              </a:ext>
            </a:extLst>
          </p:cNvPr>
          <p:cNvSpPr txBox="1"/>
          <p:nvPr/>
        </p:nvSpPr>
        <p:spPr>
          <a:xfrm>
            <a:off x="6286" y="827087"/>
            <a:ext cx="8292325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Automated  Agromet Advisory Service Web cum Mobile App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51AFA0-44F3-3418-B57C-BA7801DA06A2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927AF3-22BE-6F42-5193-A56966AB0268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9264AA-44D7-912F-34DF-A3241AC0C908}"/>
              </a:ext>
            </a:extLst>
          </p:cNvPr>
          <p:cNvSpPr/>
          <p:nvPr/>
        </p:nvSpPr>
        <p:spPr>
          <a:xfrm>
            <a:off x="2086253" y="0"/>
            <a:ext cx="7471814" cy="57490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cs typeface="Calibri"/>
              </a:rPr>
              <a:t>ACRC - Weather Based Response Farming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24652-0B8A-D578-CC74-563637C0A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376" y="1355085"/>
            <a:ext cx="4496703" cy="5110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339F93-D433-C4B2-AABD-F2DC1113C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906801" y="1396284"/>
            <a:ext cx="829455" cy="1108377"/>
          </a:xfrm>
          <a:prstGeom prst="rect">
            <a:avLst/>
          </a:prstGeom>
        </p:spPr>
      </p:pic>
      <p:pic>
        <p:nvPicPr>
          <p:cNvPr id="7" name="Picture 6" descr="TNAU_FencedStation.jpg">
            <a:extLst>
              <a:ext uri="{FF2B5EF4-FFF2-40B4-BE49-F238E27FC236}">
                <a16:creationId xmlns:a16="http://schemas.microsoft.com/office/drawing/2014/main" id="{35B86311-C886-62C7-66FC-2E22A3AF21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1532"/>
          <a:stretch>
            <a:fillRect/>
          </a:stretch>
        </p:blipFill>
        <p:spPr bwMode="auto">
          <a:xfrm flipH="1" flipV="1">
            <a:off x="13144868" y="5022646"/>
            <a:ext cx="1369388" cy="86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AB66F-A660-A377-AC9C-4577CD93C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09" t="3307" r="5386" b="8209"/>
          <a:stretch/>
        </p:blipFill>
        <p:spPr>
          <a:xfrm>
            <a:off x="-1727616" y="5679490"/>
            <a:ext cx="948521" cy="1178510"/>
          </a:xfrm>
          <a:prstGeom prst="rect">
            <a:avLst/>
          </a:prstGeom>
          <a:ln>
            <a:solidFill>
              <a:srgbClr val="C3260C"/>
            </a:solidFill>
          </a:ln>
        </p:spPr>
      </p:pic>
    </p:spTree>
    <p:extLst>
      <p:ext uri="{BB962C8B-B14F-4D97-AF65-F5344CB8AC3E}">
        <p14:creationId xmlns:p14="http://schemas.microsoft.com/office/powerpoint/2010/main" val="64541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67" y="1418312"/>
            <a:ext cx="6555904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2009, first of its kind India</a:t>
            </a:r>
            <a:r>
              <a:rPr lang="mr-IN" sz="2000" dirty="0">
                <a:solidFill>
                  <a:srgbClr val="002060"/>
                </a:solidFill>
                <a:latin typeface="Calibri" panose="020F0502020204030204" pitchFamily="34" charset="0"/>
                <a:cs typeface="Calibri"/>
              </a:rPr>
              <a:t>…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TNAU initiated closer weather network of AWS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one per block @ 25km interval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 for Agriculture with 10 parameters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soil moisture &amp; soil temperature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weather @ hourly interval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daily, weekly &amp; monthly weather information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domain “</a:t>
            </a:r>
            <a:r>
              <a:rPr lang="en-US" sz="2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20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tawn.tnau.ac.in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to farmers, administrators &amp; civilians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availability : 2011- 16 &amp; 2022 onwards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Revived 255 out of 285 AWS and working now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09" t="3307" r="5386" b="8209"/>
          <a:stretch/>
        </p:blipFill>
        <p:spPr>
          <a:xfrm>
            <a:off x="9586150" y="761547"/>
            <a:ext cx="2529460" cy="3142780"/>
          </a:xfrm>
          <a:prstGeom prst="rect">
            <a:avLst/>
          </a:prstGeom>
          <a:ln>
            <a:solidFill>
              <a:srgbClr val="C3260C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9627" y="70036"/>
            <a:ext cx="8320435" cy="57490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cs typeface="Calibri"/>
              </a:rPr>
              <a:t>Tamil Nadu Agricultural Weather Network (TAWN)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808" y="3979783"/>
            <a:ext cx="2792509" cy="2050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Picture 6" descr="TNAU_FencedStation.jpg">
            <a:extLst>
              <a:ext uri="{FF2B5EF4-FFF2-40B4-BE49-F238E27FC236}">
                <a16:creationId xmlns:a16="http://schemas.microsoft.com/office/drawing/2014/main" id="{83A51BBE-0B32-DBB3-41DF-42E678E2F9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1532"/>
          <a:stretch>
            <a:fillRect/>
          </a:stretch>
        </p:blipFill>
        <p:spPr bwMode="auto">
          <a:xfrm>
            <a:off x="6324411" y="777650"/>
            <a:ext cx="2804225" cy="176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52DC71-AA08-06D1-B09D-3FB2028ECD0E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B89B62-3C02-1F9C-B6DA-828563B99482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3F3D7-AD45-71D9-692B-8CFEBF8072E9}"/>
              </a:ext>
            </a:extLst>
          </p:cNvPr>
          <p:cNvSpPr txBox="1"/>
          <p:nvPr/>
        </p:nvSpPr>
        <p:spPr>
          <a:xfrm>
            <a:off x="76390" y="945653"/>
            <a:ext cx="4219565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Realtime Weather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648F5-137F-3F6D-6E00-8E3CE5789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962" y="2789008"/>
            <a:ext cx="2841674" cy="343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9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AD037A-7CD2-CA1F-8D70-C70EFE2A9C96}"/>
              </a:ext>
            </a:extLst>
          </p:cNvPr>
          <p:cNvSpPr txBox="1"/>
          <p:nvPr/>
        </p:nvSpPr>
        <p:spPr>
          <a:xfrm>
            <a:off x="9073661" y="468923"/>
            <a:ext cx="229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Tirunelveli District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3F569-34F7-A540-0490-B30FE8748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" y="294967"/>
            <a:ext cx="6101272" cy="4300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45EDC-B76F-FB03-3823-194620417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67"/>
          <a:stretch/>
        </p:blipFill>
        <p:spPr>
          <a:xfrm>
            <a:off x="3150152" y="2936722"/>
            <a:ext cx="7261768" cy="3759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E14E95-501F-07A9-19BE-37C3DCB15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731" y="162217"/>
            <a:ext cx="5580290" cy="3759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B1F806-DD78-95AC-59AB-71D1CB4B2824}"/>
              </a:ext>
            </a:extLst>
          </p:cNvPr>
          <p:cNvSpPr txBox="1"/>
          <p:nvPr/>
        </p:nvSpPr>
        <p:spPr>
          <a:xfrm>
            <a:off x="38526" y="5286538"/>
            <a:ext cx="315015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Realtime Hourly weather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Last day, week &amp; month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9C72D7-E039-BE52-ADC5-52D598DA9845}"/>
              </a:ext>
            </a:extLst>
          </p:cNvPr>
          <p:cNvSpPr/>
          <p:nvPr/>
        </p:nvSpPr>
        <p:spPr>
          <a:xfrm>
            <a:off x="3150152" y="4431323"/>
            <a:ext cx="1234279" cy="242667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64682-D778-DF51-FC65-7E2EFACF2E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48" t="19490" r="11012" b="5875"/>
          <a:stretch/>
        </p:blipFill>
        <p:spPr>
          <a:xfrm>
            <a:off x="-2406794" y="4934807"/>
            <a:ext cx="1779015" cy="123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DD6FF-3D6F-B945-38D1-285C05D59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4812" y="2348347"/>
            <a:ext cx="1685039" cy="117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B094D8-0C9E-A36A-578B-BB23AFB04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7652" y="4562519"/>
            <a:ext cx="1519383" cy="1164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43D26-5DEC-4A03-1A55-142852F5FB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3983"/>
          <a:stretch/>
        </p:blipFill>
        <p:spPr>
          <a:xfrm>
            <a:off x="-2833213" y="2367452"/>
            <a:ext cx="2061639" cy="12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0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637537" y="6074229"/>
            <a:ext cx="412949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1161785"/>
            <a:ext cx="5489879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TNAU is pioneer &amp; only SAU providing  MRWF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2011, forecasting @ 9 km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WRF model with GFS  T12Z  &amp; Kessler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Issued to all the 385 blocks of TN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Next 6 days at Daily and Hourly interval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Both Map and Table View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domain, free of cost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 to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Uzhavan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http://tawn.tnau.ac.in/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65E4A-1A13-5B3D-6FB2-A0F18EC96538}"/>
              </a:ext>
            </a:extLst>
          </p:cNvPr>
          <p:cNvSpPr txBox="1"/>
          <p:nvPr/>
        </p:nvSpPr>
        <p:spPr>
          <a:xfrm>
            <a:off x="76390" y="753008"/>
            <a:ext cx="528877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Block Level Medium Range Weather Forecast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9693DC-E11B-8E30-6D91-E9B1722E42AE}"/>
              </a:ext>
            </a:extLst>
          </p:cNvPr>
          <p:cNvSpPr/>
          <p:nvPr/>
        </p:nvSpPr>
        <p:spPr>
          <a:xfrm>
            <a:off x="3267452" y="37235"/>
            <a:ext cx="6075881" cy="57490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cs typeface="Calibri"/>
              </a:rPr>
              <a:t>TNAU - Weather Forecasting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2B4BE8-F616-C8CF-F621-FE5F8902B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t="19490" r="11012" b="5875"/>
          <a:stretch/>
        </p:blipFill>
        <p:spPr>
          <a:xfrm>
            <a:off x="3090644" y="4398177"/>
            <a:ext cx="3095417" cy="2143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DAF61-6974-0CCF-87B6-6361D2C63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561" y="4472104"/>
            <a:ext cx="2931903" cy="204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751FA1-D2DE-F005-FB45-86A53D0B8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473" y="4499849"/>
            <a:ext cx="2643668" cy="2025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CAAFF-F38F-0DD0-C4CF-6F30D2A0F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3983"/>
          <a:stretch/>
        </p:blipFill>
        <p:spPr>
          <a:xfrm>
            <a:off x="5413487" y="612136"/>
            <a:ext cx="6601654" cy="38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040C8-F82D-C985-35F8-0F163BD3DFE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15466" y="1261174"/>
            <a:ext cx="2273189" cy="1091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DC5EC-C6FD-7CD0-B8CF-E8BE37789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53947" y="4163764"/>
            <a:ext cx="1414883" cy="130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0C5A1-5F32-0AA0-9BAF-3A9912175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7029" y="-1245875"/>
            <a:ext cx="1276483" cy="983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9C026A-B203-C98A-6FCF-7E2C175B43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83540" y="-460192"/>
            <a:ext cx="698503" cy="9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2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2511</Words>
  <Application>Microsoft Office PowerPoint</Application>
  <PresentationFormat>Widescreen</PresentationFormat>
  <Paragraphs>597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Dheebakaran Ganesan</dc:creator>
  <cp:lastModifiedBy>Dheebakaran Ganesan</cp:lastModifiedBy>
  <cp:revision>46</cp:revision>
  <cp:lastPrinted>2023-11-15T04:50:14Z</cp:lastPrinted>
  <dcterms:created xsi:type="dcterms:W3CDTF">2022-10-07T05:10:17Z</dcterms:created>
  <dcterms:modified xsi:type="dcterms:W3CDTF">2024-07-25T06:01:00Z</dcterms:modified>
</cp:coreProperties>
</file>