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83" r:id="rId2"/>
    <p:sldId id="292" r:id="rId3"/>
    <p:sldId id="294" r:id="rId4"/>
    <p:sldId id="295" r:id="rId5"/>
    <p:sldId id="550" r:id="rId6"/>
    <p:sldId id="299" r:id="rId7"/>
    <p:sldId id="300" r:id="rId8"/>
    <p:sldId id="301" r:id="rId9"/>
    <p:sldId id="302" r:id="rId10"/>
    <p:sldId id="320" r:id="rId11"/>
    <p:sldId id="321" r:id="rId12"/>
    <p:sldId id="324" r:id="rId13"/>
    <p:sldId id="1275" r:id="rId14"/>
    <p:sldId id="327" r:id="rId15"/>
    <p:sldId id="329" r:id="rId16"/>
    <p:sldId id="330" r:id="rId17"/>
    <p:sldId id="1276" r:id="rId18"/>
    <p:sldId id="331" r:id="rId19"/>
    <p:sldId id="332" r:id="rId20"/>
    <p:sldId id="334" r:id="rId21"/>
    <p:sldId id="336" r:id="rId22"/>
    <p:sldId id="1274" r:id="rId23"/>
    <p:sldId id="339" r:id="rId24"/>
    <p:sldId id="1277" r:id="rId25"/>
    <p:sldId id="345" r:id="rId26"/>
    <p:sldId id="346" r:id="rId27"/>
    <p:sldId id="340" r:id="rId28"/>
    <p:sldId id="344" r:id="rId29"/>
    <p:sldId id="319" r:id="rId30"/>
    <p:sldId id="258" r:id="rId31"/>
    <p:sldId id="259" r:id="rId32"/>
    <p:sldId id="542" r:id="rId33"/>
    <p:sldId id="261" r:id="rId34"/>
    <p:sldId id="262" r:id="rId35"/>
    <p:sldId id="548" r:id="rId36"/>
    <p:sldId id="594" r:id="rId37"/>
    <p:sldId id="1273" r:id="rId38"/>
    <p:sldId id="372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800080"/>
    <a:srgbClr val="FC0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6" autoAdjust="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42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8B6A72-7AFF-4D1B-85CE-622B808D273C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</dgm:pt>
    <dgm:pt modelId="{DB07AB39-A4B3-4730-9E4E-1FDF1B32FE2F}">
      <dgm:prSet phldrT="[Text]" custT="1"/>
      <dgm:spPr/>
      <dgm:t>
        <a:bodyPr/>
        <a:lstStyle/>
        <a:p>
          <a:r>
            <a:rPr lang="en-US" sz="2000" dirty="0"/>
            <a:t>Collection of quantitative data about the current state</a:t>
          </a:r>
          <a:endParaRPr lang="en-IN" sz="2000" dirty="0"/>
        </a:p>
      </dgm:t>
    </dgm:pt>
    <dgm:pt modelId="{6DBA8AAE-0A02-45B7-B0B0-A53E5C069C0B}" type="parTrans" cxnId="{41FBFB52-8BC4-4120-9082-81CE229F9061}">
      <dgm:prSet/>
      <dgm:spPr/>
      <dgm:t>
        <a:bodyPr/>
        <a:lstStyle/>
        <a:p>
          <a:endParaRPr lang="en-IN" sz="2000"/>
        </a:p>
      </dgm:t>
    </dgm:pt>
    <dgm:pt modelId="{B6FF112E-ADCB-418F-96A3-75A33BB15661}" type="sibTrans" cxnId="{41FBFB52-8BC4-4120-9082-81CE229F9061}">
      <dgm:prSet/>
      <dgm:spPr/>
      <dgm:t>
        <a:bodyPr/>
        <a:lstStyle/>
        <a:p>
          <a:endParaRPr lang="en-IN" sz="2000"/>
        </a:p>
      </dgm:t>
    </dgm:pt>
    <dgm:pt modelId="{D003DA71-0838-4D31-BB60-FB128E499B0F}">
      <dgm:prSet phldrT="[Text]" custT="1"/>
      <dgm:spPr/>
      <dgm:t>
        <a:bodyPr/>
        <a:lstStyle/>
        <a:p>
          <a:r>
            <a:rPr lang="en-US" sz="2000" dirty="0"/>
            <a:t>Scientific understanding of atmospheric processes </a:t>
          </a:r>
          <a:endParaRPr lang="en-IN" sz="2000" dirty="0"/>
        </a:p>
      </dgm:t>
    </dgm:pt>
    <dgm:pt modelId="{02C41EB2-FCE9-4EFA-B18C-AB022F151FD0}" type="parTrans" cxnId="{B5D526C2-D889-4FEE-8EEB-DEA28D64BFB4}">
      <dgm:prSet/>
      <dgm:spPr/>
      <dgm:t>
        <a:bodyPr/>
        <a:lstStyle/>
        <a:p>
          <a:endParaRPr lang="en-IN" sz="2000"/>
        </a:p>
      </dgm:t>
    </dgm:pt>
    <dgm:pt modelId="{3C6A361B-7EDF-4EC3-AA70-CA3117CD640A}" type="sibTrans" cxnId="{B5D526C2-D889-4FEE-8EEB-DEA28D64BFB4}">
      <dgm:prSet/>
      <dgm:spPr/>
      <dgm:t>
        <a:bodyPr/>
        <a:lstStyle/>
        <a:p>
          <a:endParaRPr lang="en-IN" sz="2000"/>
        </a:p>
      </dgm:t>
    </dgm:pt>
    <dgm:pt modelId="{4510A2DE-A9A8-4CAF-864C-21F0E316C977}">
      <dgm:prSet phldrT="[Text]" custT="1"/>
      <dgm:spPr/>
      <dgm:t>
        <a:bodyPr/>
        <a:lstStyle/>
        <a:p>
          <a:r>
            <a:rPr lang="en-US" sz="2000" dirty="0"/>
            <a:t>Project how the atmosphere will evolve.</a:t>
          </a:r>
          <a:endParaRPr lang="en-IN" sz="2000" dirty="0"/>
        </a:p>
      </dgm:t>
    </dgm:pt>
    <dgm:pt modelId="{B087ACA5-AF18-40C4-9DB4-BE2FF9DECD2B}" type="parTrans" cxnId="{61173081-3581-48E8-ACC0-DAE061B805B0}">
      <dgm:prSet/>
      <dgm:spPr/>
      <dgm:t>
        <a:bodyPr/>
        <a:lstStyle/>
        <a:p>
          <a:endParaRPr lang="en-IN" sz="2000"/>
        </a:p>
      </dgm:t>
    </dgm:pt>
    <dgm:pt modelId="{69DA870B-8CDB-4B6E-8DE5-252AF1BBA87C}" type="sibTrans" cxnId="{61173081-3581-48E8-ACC0-DAE061B805B0}">
      <dgm:prSet/>
      <dgm:spPr/>
      <dgm:t>
        <a:bodyPr/>
        <a:lstStyle/>
        <a:p>
          <a:endParaRPr lang="en-IN" sz="2000"/>
        </a:p>
      </dgm:t>
    </dgm:pt>
    <dgm:pt modelId="{62FC932D-60BE-47A8-910C-A480EFF44956}" type="pres">
      <dgm:prSet presAssocID="{0C8B6A72-7AFF-4D1B-85CE-622B808D273C}" presName="diagram" presStyleCnt="0">
        <dgm:presLayoutVars>
          <dgm:dir/>
          <dgm:animLvl val="lvl"/>
          <dgm:resizeHandles val="exact"/>
        </dgm:presLayoutVars>
      </dgm:prSet>
      <dgm:spPr/>
    </dgm:pt>
    <dgm:pt modelId="{FFBB96E5-4110-4CAB-8AE0-FB33A1478A45}" type="pres">
      <dgm:prSet presAssocID="{DB07AB39-A4B3-4730-9E4E-1FDF1B32FE2F}" presName="compNode" presStyleCnt="0"/>
      <dgm:spPr/>
    </dgm:pt>
    <dgm:pt modelId="{106EF54C-4EDC-4B17-9D1A-3D1F5CE4E929}" type="pres">
      <dgm:prSet presAssocID="{DB07AB39-A4B3-4730-9E4E-1FDF1B32FE2F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rcRect/>
          <a:stretch>
            <a:fillRect t="-20000" b="-20000"/>
          </a:stretch>
        </a:blipFill>
      </dgm:spPr>
    </dgm:pt>
    <dgm:pt modelId="{C31F80DC-AA10-4AE0-B13C-2B6F8DF1EE79}" type="pres">
      <dgm:prSet presAssocID="{DB07AB39-A4B3-4730-9E4E-1FDF1B32FE2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24B3002-6363-40FD-92D4-824B74CCE074}" type="pres">
      <dgm:prSet presAssocID="{DB07AB39-A4B3-4730-9E4E-1FDF1B32FE2F}" presName="parentRect" presStyleLbl="alignNode1" presStyleIdx="0" presStyleCnt="3" custScaleY="167969" custLinFactNeighborY="41837"/>
      <dgm:spPr/>
    </dgm:pt>
    <dgm:pt modelId="{65066B73-1192-4D83-B1E3-8CB8E5F0D1B6}" type="pres">
      <dgm:prSet presAssocID="{DB07AB39-A4B3-4730-9E4E-1FDF1B32FE2F}" presName="adorn" presStyleLbl="fgAccFollowNode1" presStyleIdx="0" presStyleCnt="3"/>
      <dgm:spPr/>
    </dgm:pt>
    <dgm:pt modelId="{4B372A4F-B177-4471-8112-06A20D736977}" type="pres">
      <dgm:prSet presAssocID="{B6FF112E-ADCB-418F-96A3-75A33BB15661}" presName="sibTrans" presStyleLbl="sibTrans2D1" presStyleIdx="0" presStyleCnt="0"/>
      <dgm:spPr/>
    </dgm:pt>
    <dgm:pt modelId="{B4373E0A-5763-4A6E-B50E-D58DBF9FEA85}" type="pres">
      <dgm:prSet presAssocID="{D003DA71-0838-4D31-BB60-FB128E499B0F}" presName="compNode" presStyleCnt="0"/>
      <dgm:spPr/>
    </dgm:pt>
    <dgm:pt modelId="{32BA1E8A-7566-4C01-8300-AC0D3C7A5F0B}" type="pres">
      <dgm:prSet presAssocID="{D003DA71-0838-4D31-BB60-FB128E499B0F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rcRect/>
          <a:stretch>
            <a:fillRect l="-23000" r="-23000"/>
          </a:stretch>
        </a:blipFill>
      </dgm:spPr>
    </dgm:pt>
    <dgm:pt modelId="{57E7CBE8-57C7-4EA7-9A60-CC502B5782A0}" type="pres">
      <dgm:prSet presAssocID="{D003DA71-0838-4D31-BB60-FB128E499B0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8783ABE-933D-4264-AF63-F41E4F34066B}" type="pres">
      <dgm:prSet presAssocID="{D003DA71-0838-4D31-BB60-FB128E499B0F}" presName="parentRect" presStyleLbl="alignNode1" presStyleIdx="1" presStyleCnt="3" custScaleY="157002" custLinFactNeighborY="40027"/>
      <dgm:spPr/>
    </dgm:pt>
    <dgm:pt modelId="{F85A5F3C-3818-41FE-994F-1C99475B7FF4}" type="pres">
      <dgm:prSet presAssocID="{D003DA71-0838-4D31-BB60-FB128E499B0F}" presName="adorn" presStyleLbl="fgAccFollowNode1" presStyleIdx="1" presStyleCnt="3"/>
      <dgm:spPr/>
    </dgm:pt>
    <dgm:pt modelId="{765DFC73-7031-42BC-9ED9-A8A0C8F15FBF}" type="pres">
      <dgm:prSet presAssocID="{3C6A361B-7EDF-4EC3-AA70-CA3117CD640A}" presName="sibTrans" presStyleLbl="sibTrans2D1" presStyleIdx="0" presStyleCnt="0"/>
      <dgm:spPr/>
    </dgm:pt>
    <dgm:pt modelId="{365519E4-7C9E-4DA3-AD6A-C9B50CEF305B}" type="pres">
      <dgm:prSet presAssocID="{4510A2DE-A9A8-4CAF-864C-21F0E316C977}" presName="compNode" presStyleCnt="0"/>
      <dgm:spPr/>
    </dgm:pt>
    <dgm:pt modelId="{46B20DE3-F892-4C92-8A13-A9EFD111336C}" type="pres">
      <dgm:prSet presAssocID="{4510A2DE-A9A8-4CAF-864C-21F0E316C977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rcRect/>
          <a:stretch>
            <a:fillRect l="-16000" r="-16000"/>
          </a:stretch>
        </a:blipFill>
      </dgm:spPr>
    </dgm:pt>
    <dgm:pt modelId="{AE92BC01-D215-4D9F-A0BF-066CD32B286C}" type="pres">
      <dgm:prSet presAssocID="{4510A2DE-A9A8-4CAF-864C-21F0E316C97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B220817-965E-4CE2-9A1D-84F431129112}" type="pres">
      <dgm:prSet presAssocID="{4510A2DE-A9A8-4CAF-864C-21F0E316C977}" presName="parentRect" presStyleLbl="alignNode1" presStyleIdx="2" presStyleCnt="3" custScaleY="173390" custLinFactNeighborY="45475"/>
      <dgm:spPr/>
    </dgm:pt>
    <dgm:pt modelId="{F9CBA83F-BA2E-46AE-B452-CE02FA83149D}" type="pres">
      <dgm:prSet presAssocID="{4510A2DE-A9A8-4CAF-864C-21F0E316C977}" presName="adorn" presStyleLbl="fgAccFollowNode1" presStyleIdx="2" presStyleCnt="3"/>
      <dgm:spPr/>
    </dgm:pt>
  </dgm:ptLst>
  <dgm:cxnLst>
    <dgm:cxn modelId="{559B1105-34F5-4733-970B-71DC2C626EA6}" type="presOf" srcId="{DB07AB39-A4B3-4730-9E4E-1FDF1B32FE2F}" destId="{624B3002-6363-40FD-92D4-824B74CCE074}" srcOrd="1" destOrd="0" presId="urn:microsoft.com/office/officeart/2005/8/layout/bList2"/>
    <dgm:cxn modelId="{38D7440C-7342-4A41-A497-88B588B55953}" type="presOf" srcId="{D003DA71-0838-4D31-BB60-FB128E499B0F}" destId="{18783ABE-933D-4264-AF63-F41E4F34066B}" srcOrd="1" destOrd="0" presId="urn:microsoft.com/office/officeart/2005/8/layout/bList2"/>
    <dgm:cxn modelId="{0B93173F-ED06-4161-BF98-A52F2CD333C8}" type="presOf" srcId="{3C6A361B-7EDF-4EC3-AA70-CA3117CD640A}" destId="{765DFC73-7031-42BC-9ED9-A8A0C8F15FBF}" srcOrd="0" destOrd="0" presId="urn:microsoft.com/office/officeart/2005/8/layout/bList2"/>
    <dgm:cxn modelId="{41FBFB52-8BC4-4120-9082-81CE229F9061}" srcId="{0C8B6A72-7AFF-4D1B-85CE-622B808D273C}" destId="{DB07AB39-A4B3-4730-9E4E-1FDF1B32FE2F}" srcOrd="0" destOrd="0" parTransId="{6DBA8AAE-0A02-45B7-B0B0-A53E5C069C0B}" sibTransId="{B6FF112E-ADCB-418F-96A3-75A33BB15661}"/>
    <dgm:cxn modelId="{C4A6FF73-D61E-4F1C-90C1-2DFE1DDCE717}" type="presOf" srcId="{D003DA71-0838-4D31-BB60-FB128E499B0F}" destId="{57E7CBE8-57C7-4EA7-9A60-CC502B5782A0}" srcOrd="0" destOrd="0" presId="urn:microsoft.com/office/officeart/2005/8/layout/bList2"/>
    <dgm:cxn modelId="{5189D874-4971-4C87-8D32-B192D69D223D}" type="presOf" srcId="{DB07AB39-A4B3-4730-9E4E-1FDF1B32FE2F}" destId="{C31F80DC-AA10-4AE0-B13C-2B6F8DF1EE79}" srcOrd="0" destOrd="0" presId="urn:microsoft.com/office/officeart/2005/8/layout/bList2"/>
    <dgm:cxn modelId="{C29E8159-1C44-4BD2-98A1-C73FF445A545}" type="presOf" srcId="{B6FF112E-ADCB-418F-96A3-75A33BB15661}" destId="{4B372A4F-B177-4471-8112-06A20D736977}" srcOrd="0" destOrd="0" presId="urn:microsoft.com/office/officeart/2005/8/layout/bList2"/>
    <dgm:cxn modelId="{61173081-3581-48E8-ACC0-DAE061B805B0}" srcId="{0C8B6A72-7AFF-4D1B-85CE-622B808D273C}" destId="{4510A2DE-A9A8-4CAF-864C-21F0E316C977}" srcOrd="2" destOrd="0" parTransId="{B087ACA5-AF18-40C4-9DB4-BE2FF9DECD2B}" sibTransId="{69DA870B-8CDB-4B6E-8DE5-252AF1BBA87C}"/>
    <dgm:cxn modelId="{23333AB8-BC8E-4FAD-A759-BD9E4B635189}" type="presOf" srcId="{4510A2DE-A9A8-4CAF-864C-21F0E316C977}" destId="{EB220817-965E-4CE2-9A1D-84F431129112}" srcOrd="1" destOrd="0" presId="urn:microsoft.com/office/officeart/2005/8/layout/bList2"/>
    <dgm:cxn modelId="{B5D526C2-D889-4FEE-8EEB-DEA28D64BFB4}" srcId="{0C8B6A72-7AFF-4D1B-85CE-622B808D273C}" destId="{D003DA71-0838-4D31-BB60-FB128E499B0F}" srcOrd="1" destOrd="0" parTransId="{02C41EB2-FCE9-4EFA-B18C-AB022F151FD0}" sibTransId="{3C6A361B-7EDF-4EC3-AA70-CA3117CD640A}"/>
    <dgm:cxn modelId="{FC855ED2-1C6B-46B2-B5E5-8538E9C4FC8D}" type="presOf" srcId="{0C8B6A72-7AFF-4D1B-85CE-622B808D273C}" destId="{62FC932D-60BE-47A8-910C-A480EFF44956}" srcOrd="0" destOrd="0" presId="urn:microsoft.com/office/officeart/2005/8/layout/bList2"/>
    <dgm:cxn modelId="{238A7BF5-C85B-45C0-B1CA-734AAC792A3F}" type="presOf" srcId="{4510A2DE-A9A8-4CAF-864C-21F0E316C977}" destId="{AE92BC01-D215-4D9F-A0BF-066CD32B286C}" srcOrd="0" destOrd="0" presId="urn:microsoft.com/office/officeart/2005/8/layout/bList2"/>
    <dgm:cxn modelId="{E70EE04B-C85A-46E2-AC08-2187B5BF226C}" type="presParOf" srcId="{62FC932D-60BE-47A8-910C-A480EFF44956}" destId="{FFBB96E5-4110-4CAB-8AE0-FB33A1478A45}" srcOrd="0" destOrd="0" presId="urn:microsoft.com/office/officeart/2005/8/layout/bList2"/>
    <dgm:cxn modelId="{B1BEBC50-B449-4421-A5D2-0371F5F5631E}" type="presParOf" srcId="{FFBB96E5-4110-4CAB-8AE0-FB33A1478A45}" destId="{106EF54C-4EDC-4B17-9D1A-3D1F5CE4E929}" srcOrd="0" destOrd="0" presId="urn:microsoft.com/office/officeart/2005/8/layout/bList2"/>
    <dgm:cxn modelId="{689A630E-9284-476D-A5E9-A41AA50F3796}" type="presParOf" srcId="{FFBB96E5-4110-4CAB-8AE0-FB33A1478A45}" destId="{C31F80DC-AA10-4AE0-B13C-2B6F8DF1EE79}" srcOrd="1" destOrd="0" presId="urn:microsoft.com/office/officeart/2005/8/layout/bList2"/>
    <dgm:cxn modelId="{23ED01B9-9BB3-4920-B3AB-0918FEFA69A5}" type="presParOf" srcId="{FFBB96E5-4110-4CAB-8AE0-FB33A1478A45}" destId="{624B3002-6363-40FD-92D4-824B74CCE074}" srcOrd="2" destOrd="0" presId="urn:microsoft.com/office/officeart/2005/8/layout/bList2"/>
    <dgm:cxn modelId="{27D2F14D-64A7-4668-80AA-B1C9AB1C4DAE}" type="presParOf" srcId="{FFBB96E5-4110-4CAB-8AE0-FB33A1478A45}" destId="{65066B73-1192-4D83-B1E3-8CB8E5F0D1B6}" srcOrd="3" destOrd="0" presId="urn:microsoft.com/office/officeart/2005/8/layout/bList2"/>
    <dgm:cxn modelId="{34007A81-1664-43F3-BF7C-83AAF14FDB15}" type="presParOf" srcId="{62FC932D-60BE-47A8-910C-A480EFF44956}" destId="{4B372A4F-B177-4471-8112-06A20D736977}" srcOrd="1" destOrd="0" presId="urn:microsoft.com/office/officeart/2005/8/layout/bList2"/>
    <dgm:cxn modelId="{950BF1F4-D258-4705-94D2-03DD2DFA9F93}" type="presParOf" srcId="{62FC932D-60BE-47A8-910C-A480EFF44956}" destId="{B4373E0A-5763-4A6E-B50E-D58DBF9FEA85}" srcOrd="2" destOrd="0" presId="urn:microsoft.com/office/officeart/2005/8/layout/bList2"/>
    <dgm:cxn modelId="{2BF26695-9E74-47DE-B1C0-7C5C0AB1E2ED}" type="presParOf" srcId="{B4373E0A-5763-4A6E-B50E-D58DBF9FEA85}" destId="{32BA1E8A-7566-4C01-8300-AC0D3C7A5F0B}" srcOrd="0" destOrd="0" presId="urn:microsoft.com/office/officeart/2005/8/layout/bList2"/>
    <dgm:cxn modelId="{36CA8342-5306-42C8-8FCA-7DC5A79126FD}" type="presParOf" srcId="{B4373E0A-5763-4A6E-B50E-D58DBF9FEA85}" destId="{57E7CBE8-57C7-4EA7-9A60-CC502B5782A0}" srcOrd="1" destOrd="0" presId="urn:microsoft.com/office/officeart/2005/8/layout/bList2"/>
    <dgm:cxn modelId="{65160D18-F1E5-44F0-9694-C49F848C0A38}" type="presParOf" srcId="{B4373E0A-5763-4A6E-B50E-D58DBF9FEA85}" destId="{18783ABE-933D-4264-AF63-F41E4F34066B}" srcOrd="2" destOrd="0" presId="urn:microsoft.com/office/officeart/2005/8/layout/bList2"/>
    <dgm:cxn modelId="{C4B02E59-B009-447D-8A2E-8A1E42FA6B94}" type="presParOf" srcId="{B4373E0A-5763-4A6E-B50E-D58DBF9FEA85}" destId="{F85A5F3C-3818-41FE-994F-1C99475B7FF4}" srcOrd="3" destOrd="0" presId="urn:microsoft.com/office/officeart/2005/8/layout/bList2"/>
    <dgm:cxn modelId="{79D4209A-96D0-480F-9806-EF0AEEC62273}" type="presParOf" srcId="{62FC932D-60BE-47A8-910C-A480EFF44956}" destId="{765DFC73-7031-42BC-9ED9-A8A0C8F15FBF}" srcOrd="3" destOrd="0" presId="urn:microsoft.com/office/officeart/2005/8/layout/bList2"/>
    <dgm:cxn modelId="{BF06944F-8C62-46B7-A7A9-BF8C526BBE1D}" type="presParOf" srcId="{62FC932D-60BE-47A8-910C-A480EFF44956}" destId="{365519E4-7C9E-4DA3-AD6A-C9B50CEF305B}" srcOrd="4" destOrd="0" presId="urn:microsoft.com/office/officeart/2005/8/layout/bList2"/>
    <dgm:cxn modelId="{A7C665AE-E122-48D1-AAEE-9ADF4CA0B936}" type="presParOf" srcId="{365519E4-7C9E-4DA3-AD6A-C9B50CEF305B}" destId="{46B20DE3-F892-4C92-8A13-A9EFD111336C}" srcOrd="0" destOrd="0" presId="urn:microsoft.com/office/officeart/2005/8/layout/bList2"/>
    <dgm:cxn modelId="{530EED70-361C-44BC-B3BB-404B5798A5B4}" type="presParOf" srcId="{365519E4-7C9E-4DA3-AD6A-C9B50CEF305B}" destId="{AE92BC01-D215-4D9F-A0BF-066CD32B286C}" srcOrd="1" destOrd="0" presId="urn:microsoft.com/office/officeart/2005/8/layout/bList2"/>
    <dgm:cxn modelId="{49E08923-93FF-40AF-8F68-E53D9550A755}" type="presParOf" srcId="{365519E4-7C9E-4DA3-AD6A-C9B50CEF305B}" destId="{EB220817-965E-4CE2-9A1D-84F431129112}" srcOrd="2" destOrd="0" presId="urn:microsoft.com/office/officeart/2005/8/layout/bList2"/>
    <dgm:cxn modelId="{DDF5BBAF-DEF9-4987-A428-29AD2CFC1B80}" type="presParOf" srcId="{365519E4-7C9E-4DA3-AD6A-C9B50CEF305B}" destId="{F9CBA83F-BA2E-46AE-B452-CE02FA83149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EF54C-4EDC-4B17-9D1A-3D1F5CE4E929}">
      <dsp:nvSpPr>
        <dsp:cNvPr id="0" name=""/>
        <dsp:cNvSpPr/>
      </dsp:nvSpPr>
      <dsp:spPr>
        <a:xfrm>
          <a:off x="1082020" y="13547"/>
          <a:ext cx="2479924" cy="185121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rcRect/>
          <a:stretch>
            <a:fillRect t="-20000" b="-20000"/>
          </a:stretch>
        </a:blip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B3002-6363-40FD-92D4-824B74CCE074}">
      <dsp:nvSpPr>
        <dsp:cNvPr id="0" name=""/>
        <dsp:cNvSpPr/>
      </dsp:nvSpPr>
      <dsp:spPr>
        <a:xfrm>
          <a:off x="1082020" y="1607783"/>
          <a:ext cx="2479924" cy="13370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Collection of quantitative data about the current state</a:t>
          </a:r>
          <a:endParaRPr lang="en-IN" sz="2000" kern="1200" dirty="0"/>
        </a:p>
      </dsp:txBody>
      <dsp:txXfrm>
        <a:off x="1082020" y="1607783"/>
        <a:ext cx="1746425" cy="1337068"/>
      </dsp:txXfrm>
    </dsp:sp>
    <dsp:sp modelId="{65066B73-1192-4D83-B1E3-8CB8E5F0D1B6}">
      <dsp:nvSpPr>
        <dsp:cNvPr id="0" name=""/>
        <dsp:cNvSpPr/>
      </dsp:nvSpPr>
      <dsp:spPr>
        <a:xfrm>
          <a:off x="2898599" y="1991200"/>
          <a:ext cx="867973" cy="867973"/>
        </a:xfrm>
        <a:prstGeom prst="ellipse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BA1E8A-7566-4C01-8300-AC0D3C7A5F0B}">
      <dsp:nvSpPr>
        <dsp:cNvPr id="0" name=""/>
        <dsp:cNvSpPr/>
      </dsp:nvSpPr>
      <dsp:spPr>
        <a:xfrm>
          <a:off x="3981608" y="35372"/>
          <a:ext cx="2479924" cy="185121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rcRect/>
          <a:stretch>
            <a:fillRect l="-23000" r="-23000"/>
          </a:stretch>
        </a:blip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83ABE-933D-4264-AF63-F41E4F34066B}">
      <dsp:nvSpPr>
        <dsp:cNvPr id="0" name=""/>
        <dsp:cNvSpPr/>
      </dsp:nvSpPr>
      <dsp:spPr>
        <a:xfrm>
          <a:off x="3981608" y="1695083"/>
          <a:ext cx="2479924" cy="1249768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Scientific understanding of atmospheric processes </a:t>
          </a:r>
          <a:endParaRPr lang="en-IN" sz="2000" kern="1200" dirty="0"/>
        </a:p>
      </dsp:txBody>
      <dsp:txXfrm>
        <a:off x="3981608" y="1695083"/>
        <a:ext cx="1746425" cy="1249768"/>
      </dsp:txXfrm>
    </dsp:sp>
    <dsp:sp modelId="{F85A5F3C-3818-41FE-994F-1C99475B7FF4}">
      <dsp:nvSpPr>
        <dsp:cNvPr id="0" name=""/>
        <dsp:cNvSpPr/>
      </dsp:nvSpPr>
      <dsp:spPr>
        <a:xfrm>
          <a:off x="5798187" y="2013024"/>
          <a:ext cx="867973" cy="867973"/>
        </a:xfrm>
        <a:prstGeom prst="ellipse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20DE3-F892-4C92-8A13-A9EFD111336C}">
      <dsp:nvSpPr>
        <dsp:cNvPr id="0" name=""/>
        <dsp:cNvSpPr/>
      </dsp:nvSpPr>
      <dsp:spPr>
        <a:xfrm>
          <a:off x="6881196" y="2759"/>
          <a:ext cx="2479924" cy="185121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rcRect/>
          <a:stretch>
            <a:fillRect l="-16000" r="-16000"/>
          </a:stretch>
        </a:blip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20817-965E-4CE2-9A1D-84F431129112}">
      <dsp:nvSpPr>
        <dsp:cNvPr id="0" name=""/>
        <dsp:cNvSpPr/>
      </dsp:nvSpPr>
      <dsp:spPr>
        <a:xfrm>
          <a:off x="6881196" y="1564631"/>
          <a:ext cx="2479924" cy="138022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Project how the atmosphere will evolve.</a:t>
          </a:r>
          <a:endParaRPr lang="en-IN" sz="2000" kern="1200" dirty="0"/>
        </a:p>
      </dsp:txBody>
      <dsp:txXfrm>
        <a:off x="6881196" y="1564631"/>
        <a:ext cx="1746425" cy="1380220"/>
      </dsp:txXfrm>
    </dsp:sp>
    <dsp:sp modelId="{F9CBA83F-BA2E-46AE-B452-CE02FA83149D}">
      <dsp:nvSpPr>
        <dsp:cNvPr id="0" name=""/>
        <dsp:cNvSpPr/>
      </dsp:nvSpPr>
      <dsp:spPr>
        <a:xfrm>
          <a:off x="8697775" y="1980411"/>
          <a:ext cx="867973" cy="867973"/>
        </a:xfrm>
        <a:prstGeom prst="ellipse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842B8-C488-E64E-BBAE-3D38070D5EAB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7774D-B8CC-4C46-87BB-40C649869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1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223B9B-6508-FB48-AF91-1C83ABB9C963}" type="slidenum">
              <a:rPr lang="en-US"/>
              <a:pPr/>
              <a:t>11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C9A91D-63FE-C341-AC53-020EF27CCD00}" type="slidenum">
              <a:rPr lang="en-US"/>
              <a:pPr/>
              <a:t>15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CED07-B675-8E49-B8AC-C832D8CA07F0}" type="slidenum">
              <a:rPr lang="en-US"/>
              <a:pPr/>
              <a:t>18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9F019E-9DD6-4143-8051-0297CF722D11}" type="slidenum">
              <a:rPr lang="en-US"/>
              <a:pPr/>
              <a:t>19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C2098-4385-F34D-8EFC-73E5A0580F2F}" type="slidenum">
              <a:rPr lang="en-IN" altLang="en-US" smtClean="0"/>
              <a:pPr/>
              <a:t>30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428841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C2098-4385-F34D-8EFC-73E5A0580F2F}" type="slidenum">
              <a:rPr lang="en-IN" altLang="en-US" smtClean="0"/>
              <a:pPr/>
              <a:t>35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41511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96BC-97ED-ED4D-83A2-40B3BCBCBC9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48E3-3286-8342-B881-49944AA4A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9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96BC-97ED-ED4D-83A2-40B3BCBCBC9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48E3-3286-8342-B881-49944AA4A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1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96BC-97ED-ED4D-83A2-40B3BCBCBC9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48E3-3286-8342-B881-49944AA4A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96BC-97ED-ED4D-83A2-40B3BCBCBC9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48E3-3286-8342-B881-49944AA4A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69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96BC-97ED-ED4D-83A2-40B3BCBCBC9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48E3-3286-8342-B881-49944AA4A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2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96BC-97ED-ED4D-83A2-40B3BCBCBC9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48E3-3286-8342-B881-49944AA4A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1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96BC-97ED-ED4D-83A2-40B3BCBCBC9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48E3-3286-8342-B881-49944AA4A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0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96BC-97ED-ED4D-83A2-40B3BCBCBC9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48E3-3286-8342-B881-49944AA4A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96BC-97ED-ED4D-83A2-40B3BCBCBC9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48E3-3286-8342-B881-49944AA4A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1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96BC-97ED-ED4D-83A2-40B3BCBCBC9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48E3-3286-8342-B881-49944AA4A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4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96BC-97ED-ED4D-83A2-40B3BCBCBC9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B48E3-3286-8342-B881-49944AA4A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2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296BC-97ED-ED4D-83A2-40B3BCBCBC9A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B48E3-3286-8342-B881-49944AA4AB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adheebakaran@tnau.ac.in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rs-is.net/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emf"/><Relationship Id="rId4" Type="http://schemas.openxmlformats.org/officeDocument/2006/relationships/hyperlink" Target="http://aas.tnau.ac.in/vlf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0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10" Type="http://schemas.microsoft.com/office/2007/relationships/hdphoto" Target="../media/hdphoto19.wdp"/><Relationship Id="rId19" Type="http://schemas.openxmlformats.org/officeDocument/2006/relationships/image" Target="../media/image69.emf"/><Relationship Id="rId4" Type="http://schemas.openxmlformats.org/officeDocument/2006/relationships/image" Target="../media/image11.jpe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jpe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12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832178"/>
              </p:ext>
            </p:extLst>
          </p:nvPr>
        </p:nvGraphicFramePr>
        <p:xfrm>
          <a:off x="9508103" y="313559"/>
          <a:ext cx="81915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334480" imgH="3839111" progId="PBrush">
                  <p:embed/>
                </p:oleObj>
              </mc:Choice>
              <mc:Fallback>
                <p:oleObj r:id="rId2" imgW="4334480" imgH="383911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8103" y="313559"/>
                        <a:ext cx="819150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satellite in a field&#10;&#10;Description automatically generated">
            <a:extLst>
              <a:ext uri="{FF2B5EF4-FFF2-40B4-BE49-F238E27FC236}">
                <a16:creationId xmlns:a16="http://schemas.microsoft.com/office/drawing/2014/main" id="{0B229AD9-F634-60A9-9D17-386FAF10E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99" y="0"/>
            <a:ext cx="73913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96" y="479996"/>
            <a:ext cx="5648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Village Level 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Weather forecast: 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Scope, Method and Tools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2B1704-1ED8-5788-3959-4E2409002A7F}"/>
              </a:ext>
            </a:extLst>
          </p:cNvPr>
          <p:cNvSpPr txBox="1"/>
          <p:nvPr/>
        </p:nvSpPr>
        <p:spPr>
          <a:xfrm>
            <a:off x="296779" y="4850634"/>
            <a:ext cx="5799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err="1">
                <a:solidFill>
                  <a:srgbClr val="0000CC"/>
                </a:solidFill>
              </a:rPr>
              <a:t>Dr.</a:t>
            </a:r>
            <a:r>
              <a:rPr lang="en-IN" sz="2000" b="1" dirty="0">
                <a:solidFill>
                  <a:srgbClr val="0000CC"/>
                </a:solidFill>
              </a:rPr>
              <a:t> Ga. Dheebakaran, Ph.D.,</a:t>
            </a:r>
          </a:p>
          <a:p>
            <a:pPr algn="ctr"/>
            <a:r>
              <a:rPr lang="en-IN" sz="2000" b="1" dirty="0">
                <a:solidFill>
                  <a:srgbClr val="006600"/>
                </a:solidFill>
              </a:rPr>
              <a:t>Associate Professor (Agronomy)</a:t>
            </a:r>
          </a:p>
          <a:p>
            <a:pPr algn="ctr"/>
            <a:r>
              <a:rPr lang="en-IN" sz="2000" b="1" dirty="0">
                <a:solidFill>
                  <a:srgbClr val="006600"/>
                </a:solidFill>
              </a:rPr>
              <a:t>Agro Climate Research Centre</a:t>
            </a:r>
          </a:p>
          <a:p>
            <a:pPr algn="ctr"/>
            <a:r>
              <a:rPr lang="en-IN" sz="2000" b="1" dirty="0">
                <a:solidFill>
                  <a:srgbClr val="006600"/>
                </a:solidFill>
              </a:rPr>
              <a:t>TNAU, Coimbatore – 641 003</a:t>
            </a:r>
          </a:p>
          <a:p>
            <a:pPr algn="ctr"/>
            <a:r>
              <a:rPr lang="en-IN" sz="2000" b="1" dirty="0">
                <a:solidFill>
                  <a:srgbClr val="0066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gadheebakaran@tnau.ac.in</a:t>
            </a:r>
            <a:endParaRPr lang="en-IN" sz="2000" b="1" dirty="0">
              <a:solidFill>
                <a:srgbClr val="006600"/>
              </a:solidFill>
            </a:endParaRPr>
          </a:p>
          <a:p>
            <a:pPr algn="ctr"/>
            <a:r>
              <a:rPr lang="en-IN" sz="2000" b="1" dirty="0">
                <a:solidFill>
                  <a:srgbClr val="006600"/>
                </a:solidFill>
              </a:rPr>
              <a:t>9443935107</a:t>
            </a:r>
          </a:p>
        </p:txBody>
      </p:sp>
    </p:spTree>
    <p:extLst>
      <p:ext uri="{BB962C8B-B14F-4D97-AF65-F5344CB8AC3E}">
        <p14:creationId xmlns:p14="http://schemas.microsoft.com/office/powerpoint/2010/main" val="2942653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7" y="626311"/>
            <a:ext cx="11956473" cy="588532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Calibri"/>
                <a:cs typeface="Calibri"/>
              </a:rPr>
              <a:t>Numerical Weather Prediction – A Real-Life Application at the Intersection of Mathematics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Calibri"/>
                <a:cs typeface="Calibri"/>
              </a:rPr>
              <a:t>No one suggested, erratic weather could be predicted mathematically until 1901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800000"/>
                </a:solidFill>
                <a:latin typeface="Calibri"/>
                <a:cs typeface="Calibri"/>
              </a:rPr>
              <a:t>Cleveland Abbe </a:t>
            </a:r>
            <a:r>
              <a:rPr lang="en-US" sz="2400" dirty="0">
                <a:latin typeface="Calibri"/>
                <a:cs typeface="Calibri"/>
              </a:rPr>
              <a:t>wrote down the seven equations that govern the atmosphere and insisted that there must be some way to solve them,</a:t>
            </a:r>
          </a:p>
          <a:p>
            <a:pPr marL="895350" indent="-3556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Calibri"/>
                <a:cs typeface="Calibri"/>
              </a:rPr>
              <a:t>1-3. Newton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s 2nd law of motion in three directions.</a:t>
            </a:r>
          </a:p>
          <a:p>
            <a:pPr marL="895350" indent="-3556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Calibri"/>
                <a:cs typeface="Calibri"/>
              </a:rPr>
              <a:t>4. Conservation of energy (First Law).</a:t>
            </a:r>
          </a:p>
          <a:p>
            <a:pPr marL="895350" indent="-3556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Calibri"/>
                <a:cs typeface="Calibri"/>
              </a:rPr>
              <a:t>5. The ideal gas equation.</a:t>
            </a:r>
          </a:p>
          <a:p>
            <a:pPr marL="895350" indent="-3556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Calibri"/>
                <a:cs typeface="Calibri"/>
              </a:rPr>
              <a:t>6. Conservation of mass of dry air.</a:t>
            </a:r>
          </a:p>
          <a:p>
            <a:pPr marL="895350" indent="-3556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Calibri"/>
                <a:cs typeface="Calibri"/>
              </a:rPr>
              <a:t>7. Conservation of mass of water.</a:t>
            </a:r>
          </a:p>
          <a:p>
            <a:pPr marL="439738" indent="-3556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/>
              <a:t>Vilhelm</a:t>
            </a:r>
            <a:r>
              <a:rPr lang="en-US" sz="2400" dirty="0"/>
              <a:t> </a:t>
            </a:r>
            <a:r>
              <a:rPr lang="en-US" sz="2400" dirty="0" err="1"/>
              <a:t>Bjerknes</a:t>
            </a:r>
            <a:r>
              <a:rPr lang="en-US" sz="2400" dirty="0"/>
              <a:t> had the same vision in 1903, but saw no way to solve the equations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8DFF0-4F71-3E8F-93F8-4B5CBFAE3C43}"/>
              </a:ext>
            </a:extLst>
          </p:cNvPr>
          <p:cNvSpPr txBox="1"/>
          <p:nvPr/>
        </p:nvSpPr>
        <p:spPr>
          <a:xfrm>
            <a:off x="3048000" y="10708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Numerical weather prediction (NWP) </a:t>
            </a:r>
            <a:endParaRPr lang="en-IN" sz="2400" dirty="0"/>
          </a:p>
        </p:txBody>
      </p:sp>
      <p:pic>
        <p:nvPicPr>
          <p:cNvPr id="4" name="Picture 3" descr="A diagram of equations and equations&#10;&#10;Description automatically generated">
            <a:extLst>
              <a:ext uri="{FF2B5EF4-FFF2-40B4-BE49-F238E27FC236}">
                <a16:creationId xmlns:a16="http://schemas.microsoft.com/office/drawing/2014/main" id="{502884F3-CBFC-C0B1-49E8-7EA7B02E9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1781" y="3071967"/>
            <a:ext cx="3865787" cy="28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65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otcalcu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9"/>
          <a:stretch/>
        </p:blipFill>
        <p:spPr bwMode="auto">
          <a:xfrm>
            <a:off x="1524000" y="1315761"/>
            <a:ext cx="9144000" cy="5419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4220" y="413087"/>
            <a:ext cx="815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</a:rPr>
              <a:t>The Problem: </a:t>
            </a:r>
            <a:r>
              <a:rPr lang="en-US" sz="3600" b="1" dirty="0">
                <a:solidFill>
                  <a:srgbClr val="000090"/>
                </a:solidFill>
              </a:rPr>
              <a:t>Could not solve the calculus</a:t>
            </a:r>
          </a:p>
        </p:txBody>
      </p:sp>
    </p:spTree>
    <p:extLst>
      <p:ext uri="{BB962C8B-B14F-4D97-AF65-F5344CB8AC3E}">
        <p14:creationId xmlns:p14="http://schemas.microsoft.com/office/powerpoint/2010/main" val="1552435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76786"/>
            <a:ext cx="10113264" cy="6584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800000"/>
                </a:solidFill>
              </a:rPr>
              <a:t>Lewis Fry Richardson </a:t>
            </a:r>
            <a:r>
              <a:rPr lang="en-US" sz="2400" dirty="0"/>
              <a:t>did see a way. - A psychologist &amp; a physicist,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Established the mathematical basis for computerized weather forecasts </a:t>
            </a:r>
            <a:r>
              <a:rPr lang="en-US" sz="2400" dirty="0"/>
              <a:t>during World War I, long before the computer invention. 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E</a:t>
            </a:r>
            <a:r>
              <a:rPr lang="en-US" sz="2400" dirty="0">
                <a:solidFill>
                  <a:srgbClr val="000090"/>
                </a:solidFill>
              </a:rPr>
              <a:t>quations are too difficult to solve using calculus</a:t>
            </a:r>
            <a:r>
              <a:rPr lang="en-US" sz="2400" dirty="0"/>
              <a:t>, Richardson transformed them to </a:t>
            </a:r>
            <a:r>
              <a:rPr lang="en-US" sz="2400" dirty="0">
                <a:solidFill>
                  <a:srgbClr val="000090"/>
                </a:solidFill>
              </a:rPr>
              <a:t>simple arithmetic equations</a:t>
            </a:r>
            <a:r>
              <a:rPr lang="en-US" sz="2400" dirty="0"/>
              <a:t>. 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But every simplification has its price. To predict 24 hours in advance, </a:t>
            </a:r>
            <a:r>
              <a:rPr lang="en-US" sz="2400" dirty="0">
                <a:solidFill>
                  <a:srgbClr val="000090"/>
                </a:solidFill>
              </a:rPr>
              <a:t>each of the 7 equations was solved 100 times at 1000 of points</a:t>
            </a:r>
            <a:r>
              <a:rPr lang="en-US" sz="2400" dirty="0"/>
              <a:t>.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Richardson envisioned a peaceful army of </a:t>
            </a:r>
            <a:r>
              <a:rPr lang="en-US" sz="2400" dirty="0">
                <a:solidFill>
                  <a:srgbClr val="000090"/>
                </a:solidFill>
              </a:rPr>
              <a:t>64,000 human computers </a:t>
            </a:r>
            <a:r>
              <a:rPr lang="en-US" sz="2400" dirty="0"/>
              <a:t>to "</a:t>
            </a:r>
            <a:r>
              <a:rPr lang="en-US" sz="2400" dirty="0">
                <a:solidFill>
                  <a:srgbClr val="000090"/>
                </a:solidFill>
              </a:rPr>
              <a:t>race the weather</a:t>
            </a:r>
            <a:r>
              <a:rPr lang="en-US" sz="2400" dirty="0"/>
              <a:t>" mathematically and produce forecasts. 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He then formed his own </a:t>
            </a:r>
            <a:r>
              <a:rPr lang="en-US" sz="2400" dirty="0">
                <a:solidFill>
                  <a:srgbClr val="000090"/>
                </a:solidFill>
              </a:rPr>
              <a:t>one-man army and spent six weeks </a:t>
            </a:r>
            <a:r>
              <a:rPr lang="en-US" sz="2400" dirty="0"/>
              <a:t>making all the computations to forecast the weather for a single point, one time step (six hours) ahead.</a:t>
            </a:r>
          </a:p>
        </p:txBody>
      </p:sp>
      <p:pic>
        <p:nvPicPr>
          <p:cNvPr id="3" name="Picture 2" descr="A drawing of a large round world map&#10;&#10;Description automatically generated with medium confidence">
            <a:extLst>
              <a:ext uri="{FF2B5EF4-FFF2-40B4-BE49-F238E27FC236}">
                <a16:creationId xmlns:a16="http://schemas.microsoft.com/office/drawing/2014/main" id="{EDB01605-94A7-F329-62C1-F8C7914F7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736" y="2489542"/>
            <a:ext cx="1651912" cy="1288492"/>
          </a:xfrm>
          <a:prstGeom prst="rect">
            <a:avLst/>
          </a:prstGeom>
        </p:spPr>
      </p:pic>
      <p:pic>
        <p:nvPicPr>
          <p:cNvPr id="6" name="Picture 5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7F01CB7C-158B-180C-DF73-5971F9B3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464" y="261071"/>
            <a:ext cx="1487320" cy="1738269"/>
          </a:xfrm>
          <a:prstGeom prst="rect">
            <a:avLst/>
          </a:prstGeom>
        </p:spPr>
      </p:pic>
      <p:pic>
        <p:nvPicPr>
          <p:cNvPr id="8" name="Picture 7" descr="A map of the united kingdom&#10;&#10;Description automatically generated">
            <a:extLst>
              <a:ext uri="{FF2B5EF4-FFF2-40B4-BE49-F238E27FC236}">
                <a16:creationId xmlns:a16="http://schemas.microsoft.com/office/drawing/2014/main" id="{0E4417B8-89FD-E3A8-8349-73E29B33C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736" y="4391891"/>
            <a:ext cx="1651912" cy="19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51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different images of different types of people&#10;&#10;Description automatically generated">
            <a:extLst>
              <a:ext uri="{FF2B5EF4-FFF2-40B4-BE49-F238E27FC236}">
                <a16:creationId xmlns:a16="http://schemas.microsoft.com/office/drawing/2014/main" id="{45C48C90-FE7B-1671-41B5-198F81FC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6873" y="142416"/>
            <a:ext cx="8465127" cy="6573167"/>
          </a:xfrm>
          <a:prstGeom prst="rect">
            <a:avLst/>
          </a:prstGeom>
        </p:spPr>
      </p:pic>
      <p:pic>
        <p:nvPicPr>
          <p:cNvPr id="7" name="Picture 6" descr="A large dome with a large red and white checkered tent&#10;&#10;Description automatically generated">
            <a:extLst>
              <a:ext uri="{FF2B5EF4-FFF2-40B4-BE49-F238E27FC236}">
                <a16:creationId xmlns:a16="http://schemas.microsoft.com/office/drawing/2014/main" id="{2AC9A024-9AA0-B224-D660-ACA3A65DD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44" y="2110687"/>
            <a:ext cx="3520029" cy="26366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5F277A-0468-17B7-C0E6-D5506F2E82DC}"/>
              </a:ext>
            </a:extLst>
          </p:cNvPr>
          <p:cNvSpPr txBox="1"/>
          <p:nvPr/>
        </p:nvSpPr>
        <p:spPr>
          <a:xfrm>
            <a:off x="98506" y="625871"/>
            <a:ext cx="35200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Richardson’s </a:t>
            </a:r>
            <a:br>
              <a:rPr lang="en-US" sz="2400" b="1" dirty="0"/>
            </a:br>
            <a:r>
              <a:rPr lang="en-US" sz="2400" b="1" dirty="0"/>
              <a:t>"</a:t>
            </a:r>
            <a:r>
              <a:rPr lang="en-US" sz="2400" b="1" dirty="0">
                <a:solidFill>
                  <a:srgbClr val="000090"/>
                </a:solidFill>
              </a:rPr>
              <a:t>race the weather</a:t>
            </a:r>
            <a:r>
              <a:rPr lang="en-US" sz="2400" b="1" dirty="0"/>
              <a:t>“</a:t>
            </a:r>
            <a:r>
              <a:rPr lang="en-US" sz="2400" b="1" dirty="0">
                <a:solidFill>
                  <a:srgbClr val="000090"/>
                </a:solidFill>
              </a:rPr>
              <a:t> </a:t>
            </a:r>
            <a:endParaRPr lang="en-IN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D614B2-857D-1604-EF7E-1601CD7BDC33}"/>
              </a:ext>
            </a:extLst>
          </p:cNvPr>
          <p:cNvSpPr txBox="1"/>
          <p:nvPr/>
        </p:nvSpPr>
        <p:spPr>
          <a:xfrm>
            <a:off x="206844" y="54589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</a:t>
            </a:r>
            <a:r>
              <a:rPr lang="en-US" sz="1800" dirty="0"/>
              <a:t>rmy of </a:t>
            </a:r>
            <a:r>
              <a:rPr lang="en-US" sz="1800" dirty="0">
                <a:solidFill>
                  <a:srgbClr val="000090"/>
                </a:solidFill>
              </a:rPr>
              <a:t>64,000 human computers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21668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70575"/>
            <a:ext cx="12192000" cy="6190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cs typeface="Calibri"/>
              </a:rPr>
              <a:t>Atmospheric models </a:t>
            </a:r>
          </a:p>
          <a:p>
            <a:pPr marL="28575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400" dirty="0">
                <a:cs typeface="Calibri"/>
              </a:rPr>
              <a:t>Used for predicting the </a:t>
            </a:r>
            <a:r>
              <a:rPr lang="en-US" sz="2400" dirty="0">
                <a:solidFill>
                  <a:srgbClr val="953735"/>
                </a:solidFill>
                <a:cs typeface="Calibri"/>
              </a:rPr>
              <a:t>final state of weather through purely mathematical process </a:t>
            </a:r>
          </a:p>
          <a:p>
            <a:pPr marL="28575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400" dirty="0">
                <a:cs typeface="Calibri"/>
              </a:rPr>
              <a:t>It accounts the current state of weather in a number of synoptic stations of a given region. </a:t>
            </a:r>
          </a:p>
          <a:p>
            <a:pPr marL="28575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400" dirty="0">
                <a:cs typeface="Calibri"/>
              </a:rPr>
              <a:t>The NWP technique is used in medium range weather forecasting.</a:t>
            </a:r>
          </a:p>
          <a:p>
            <a:pPr marL="28575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</a:rPr>
              <a:t>Main inputs </a:t>
            </a:r>
            <a:r>
              <a:rPr lang="en-US" sz="2400" dirty="0"/>
              <a:t>- </a:t>
            </a:r>
            <a:r>
              <a:rPr lang="en-US" sz="2400" dirty="0">
                <a:solidFill>
                  <a:srgbClr val="000090"/>
                </a:solidFill>
              </a:rPr>
              <a:t>surface observations from manual / automated weather stations at ground level over land and from buoys at sea. </a:t>
            </a:r>
          </a:p>
          <a:p>
            <a:pPr marL="28575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400" dirty="0">
                <a:solidFill>
                  <a:srgbClr val="800000"/>
                </a:solidFill>
              </a:rPr>
              <a:t>WMO</a:t>
            </a:r>
            <a:r>
              <a:rPr lang="en-US" sz="2400" dirty="0"/>
              <a:t> standardized the instrumentation, practices and timing of observations worldwide.</a:t>
            </a:r>
          </a:p>
          <a:p>
            <a:pPr marL="28575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400" dirty="0"/>
              <a:t>Stations either report hourly in METAR reports, or every six hours in SYNOP reports. </a:t>
            </a:r>
          </a:p>
          <a:p>
            <a:pPr marL="28575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400" dirty="0"/>
              <a:t>Weather satellites &amp; Doppler radars data are used, if traditional data sources are not available. </a:t>
            </a:r>
          </a:p>
          <a:p>
            <a:pPr marL="285750" indent="-28575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6074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ata-observ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7" y="817398"/>
            <a:ext cx="7232073" cy="5515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373502" y="141377"/>
            <a:ext cx="34095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Gathering observation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1482" b="4963"/>
          <a:stretch/>
        </p:blipFill>
        <p:spPr>
          <a:xfrm>
            <a:off x="7561701" y="817398"/>
            <a:ext cx="4531972" cy="5490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007" y="6487540"/>
            <a:ext cx="3230993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05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316" y="1305402"/>
            <a:ext cx="6126790" cy="3959326"/>
          </a:xfrm>
          <a:prstGeom prst="rect">
            <a:avLst/>
          </a:prstGeom>
        </p:spPr>
      </p:pic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F01FC74A-CB10-EA18-C506-0E0F57F73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719" y="1762603"/>
            <a:ext cx="5405965" cy="3502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4FDEB3-B74A-9192-6BC7-41E87FE85A61}"/>
              </a:ext>
            </a:extLst>
          </p:cNvPr>
          <p:cNvSpPr txBox="1"/>
          <p:nvPr/>
        </p:nvSpPr>
        <p:spPr>
          <a:xfrm>
            <a:off x="4890655" y="2852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b="1" dirty="0"/>
              <a:t>Global Observatories</a:t>
            </a:r>
          </a:p>
        </p:txBody>
      </p:sp>
    </p:spTree>
    <p:extLst>
      <p:ext uri="{BB962C8B-B14F-4D97-AF65-F5344CB8AC3E}">
        <p14:creationId xmlns:p14="http://schemas.microsoft.com/office/powerpoint/2010/main" val="497899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2E6953E7-B107-D22F-8037-C274294CB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51" y="627258"/>
            <a:ext cx="10941749" cy="58174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73EB37-517E-93FE-CFD8-F52EB60EB87C}"/>
              </a:ext>
            </a:extLst>
          </p:cNvPr>
          <p:cNvSpPr txBox="1"/>
          <p:nvPr/>
        </p:nvSpPr>
        <p:spPr>
          <a:xfrm>
            <a:off x="3382033" y="6444734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oldest stations are red and the newest are blue.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493CD-8851-ED3E-673C-881735D78C0A}"/>
              </a:ext>
            </a:extLst>
          </p:cNvPr>
          <p:cNvSpPr txBox="1"/>
          <p:nvPr/>
        </p:nvSpPr>
        <p:spPr>
          <a:xfrm>
            <a:off x="789709" y="732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Station Distribution</a:t>
            </a:r>
          </a:p>
        </p:txBody>
      </p:sp>
    </p:spTree>
    <p:extLst>
      <p:ext uri="{BB962C8B-B14F-4D97-AF65-F5344CB8AC3E}">
        <p14:creationId xmlns:p14="http://schemas.microsoft.com/office/powerpoint/2010/main" val="786026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gtsstructure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82651"/>
            <a:ext cx="8229600" cy="5895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981200" y="152401"/>
            <a:ext cx="762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800040"/>
                </a:solidFill>
              </a:rPr>
              <a:t>Global Telecommunication System - WMO</a:t>
            </a:r>
          </a:p>
        </p:txBody>
      </p:sp>
    </p:spTree>
    <p:extLst>
      <p:ext uri="{BB962C8B-B14F-4D97-AF65-F5344CB8AC3E}">
        <p14:creationId xmlns:p14="http://schemas.microsoft.com/office/powerpoint/2010/main" val="3004629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2rmtn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" y="560388"/>
            <a:ext cx="10875818" cy="62976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524000" y="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800040"/>
                </a:solidFill>
              </a:rPr>
              <a:t>Regional Meteorological Telecommunication Network - Asia</a:t>
            </a:r>
          </a:p>
        </p:txBody>
      </p:sp>
    </p:spTree>
    <p:extLst>
      <p:ext uri="{BB962C8B-B14F-4D97-AF65-F5344CB8AC3E}">
        <p14:creationId xmlns:p14="http://schemas.microsoft.com/office/powerpoint/2010/main" val="1752242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761023"/>
            <a:ext cx="12004615" cy="227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0375" indent="-4603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18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Ø"/>
            </a:pPr>
            <a:r>
              <a:rPr lang="en-US" dirty="0"/>
              <a:t>Application of science and technology to predict the state of the atmosphere for a future time and a given location.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Ø"/>
            </a:pPr>
            <a:r>
              <a:rPr lang="en-US" dirty="0"/>
              <a:t>Weather prediction starts informally for millennia, and formally since 19</a:t>
            </a:r>
            <a:r>
              <a:rPr lang="en-US" baseline="30000" dirty="0"/>
              <a:t>th</a:t>
            </a:r>
            <a:r>
              <a:rPr lang="en-US" dirty="0"/>
              <a:t> century.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Ø"/>
            </a:pPr>
            <a:r>
              <a:rPr lang="en-US" dirty="0">
                <a:solidFill>
                  <a:srgbClr val="000090"/>
                </a:solidFill>
              </a:rPr>
              <a:t>Weather forecasting involves </a:t>
            </a:r>
            <a:r>
              <a:rPr lang="en-US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7385" y="89172"/>
            <a:ext cx="3055397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953735"/>
                </a:solidFill>
              </a:rPr>
              <a:t>Weather forecast</a:t>
            </a:r>
            <a:endParaRPr lang="en-US" sz="2800" u="sng" dirty="0">
              <a:solidFill>
                <a:srgbClr val="953735"/>
              </a:solidFill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56DFEE7-D036-2A82-E090-4BA0F09D25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3180227"/>
              </p:ext>
            </p:extLst>
          </p:nvPr>
        </p:nvGraphicFramePr>
        <p:xfrm>
          <a:off x="546703" y="3407459"/>
          <a:ext cx="10647770" cy="2944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7155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6364" y="977454"/>
            <a:ext cx="11720945" cy="5122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United Kingdom - </a:t>
            </a:r>
            <a:r>
              <a:rPr lang="en-US" sz="2000" i="1" dirty="0"/>
              <a:t>Climatic Research Unit, University of East Anglia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United States - NOAA National Oceanic &amp; Atmospheric Administration </a:t>
            </a:r>
            <a:r>
              <a:rPr lang="en-US" sz="2000" dirty="0">
                <a:hlinkClick r:id="rId2"/>
              </a:rPr>
              <a:t>http://www.noaa.gov/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Canada - Environment Canada http://</a:t>
            </a:r>
            <a:r>
              <a:rPr lang="en-US" sz="2000" dirty="0" err="1"/>
              <a:t>www.weatheroffice.gc.ca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Europe - European Centre for Medium-Range Weather Forecasts (ECMWF) http://</a:t>
            </a:r>
            <a:r>
              <a:rPr lang="en-US" sz="2000" dirty="0" err="1"/>
              <a:t>www.ecmwf.int</a:t>
            </a:r>
            <a:r>
              <a:rPr lang="en-US" sz="2000" dirty="0"/>
              <a:t>/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Japan - Japan Meteorological Agency http://</a:t>
            </a:r>
            <a:r>
              <a:rPr lang="en-US" sz="2000" dirty="0" err="1"/>
              <a:t>www.jma.go.jp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International - METAR data from airports http://</a:t>
            </a:r>
            <a:r>
              <a:rPr lang="en-US" sz="2000" dirty="0" err="1"/>
              <a:t>en.wikipedia.org</a:t>
            </a:r>
            <a:r>
              <a:rPr lang="en-US" sz="2000" dirty="0"/>
              <a:t>/wiki/METAR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APRS network </a:t>
            </a:r>
            <a:r>
              <a:rPr lang="en-US" sz="2000" dirty="0">
                <a:hlinkClick r:id="rId3"/>
              </a:rPr>
              <a:t>http://www.aprs-is.net/</a:t>
            </a:r>
            <a:endParaRPr lang="en-US" sz="2000" dirty="0"/>
          </a:p>
          <a:p>
            <a:pPr marL="285750" lvl="1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APHRODITE: Asian Precipitation - Highly-Resolved Observational Data Integration Towards Evaluation of Water Resources</a:t>
            </a:r>
          </a:p>
          <a:p>
            <a:pPr marL="285750" lvl="1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800040"/>
                </a:solidFill>
              </a:rPr>
              <a:t>NCAR – UCAR – Climate Data Guide</a:t>
            </a:r>
          </a:p>
          <a:p>
            <a:pPr marL="742950" lvl="2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rgbClr val="800040"/>
                </a:solidFill>
              </a:rPr>
              <a:t> https://</a:t>
            </a:r>
            <a:r>
              <a:rPr lang="en-US" sz="2000" dirty="0" err="1">
                <a:solidFill>
                  <a:srgbClr val="800040"/>
                </a:solidFill>
              </a:rPr>
              <a:t>climatedataguide.ucar.edu</a:t>
            </a:r>
            <a:r>
              <a:rPr lang="en-US" sz="2000" dirty="0">
                <a:solidFill>
                  <a:srgbClr val="800040"/>
                </a:solidFill>
              </a:rPr>
              <a:t>/climate-data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1652" y="29886"/>
            <a:ext cx="606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40"/>
                </a:solidFill>
              </a:rPr>
              <a:t>Global Weather data agencies</a:t>
            </a:r>
          </a:p>
        </p:txBody>
      </p:sp>
    </p:spTree>
    <p:extLst>
      <p:ext uri="{BB962C8B-B14F-4D97-AF65-F5344CB8AC3E}">
        <p14:creationId xmlns:p14="http://schemas.microsoft.com/office/powerpoint/2010/main" val="278963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20800"/>
            <a:ext cx="9144000" cy="5133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1" y="443637"/>
            <a:ext cx="926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Scheme of the steps taken when making the weather forecast</a:t>
            </a:r>
          </a:p>
        </p:txBody>
      </p:sp>
    </p:spTree>
    <p:extLst>
      <p:ext uri="{BB962C8B-B14F-4D97-AF65-F5344CB8AC3E}">
        <p14:creationId xmlns:p14="http://schemas.microsoft.com/office/powerpoint/2010/main" val="1043908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91" y="2012950"/>
            <a:ext cx="11887200" cy="452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General (Global) Circulation Model (GCM)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/>
                <a:cs typeface="Arial"/>
              </a:rPr>
              <a:t>General Circulation Models (GCMs) are a class of computer-driven models for weather forecasting, understanding climate and projecting climate change,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/>
                <a:cs typeface="Arial"/>
              </a:rPr>
              <a:t>Commonly called Global Climate Models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/>
                <a:cs typeface="Arial"/>
              </a:rPr>
              <a:t>A global climate model or general circulation model aims to describe climate behavior by integrating a variety of fluid-dynamical, chemical, or even biological equations that are either derived directly from physical laws (e.g. Newton's law) or constructed by more empirical means.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3C81-2DC1-4D79-8ED7-61F7DFB1541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9D4DB7-631E-71D9-8B56-9FBDBDDC2777}"/>
              </a:ext>
            </a:extLst>
          </p:cNvPr>
          <p:cNvSpPr txBox="1"/>
          <p:nvPr/>
        </p:nvSpPr>
        <p:spPr>
          <a:xfrm>
            <a:off x="568036" y="133319"/>
            <a:ext cx="1105592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400" b="1" dirty="0"/>
              <a:t>Types of forecast models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/>
              <a:t>Global Circulation Model (GCM)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/>
              <a:t>Regional Circulation Model (RCM)</a:t>
            </a:r>
          </a:p>
        </p:txBody>
      </p:sp>
    </p:spTree>
    <p:extLst>
      <p:ext uri="{BB962C8B-B14F-4D97-AF65-F5344CB8AC3E}">
        <p14:creationId xmlns:p14="http://schemas.microsoft.com/office/powerpoint/2010/main" val="1271943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61263"/>
            <a:ext cx="11901054" cy="452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dirty="0">
                <a:latin typeface="Arial"/>
                <a:cs typeface="Arial"/>
              </a:rPr>
              <a:t>Regional Circulation Model (RCM)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/>
                <a:cs typeface="Arial"/>
              </a:rPr>
              <a:t>A high resolution climate model that covers a limited area of the globe (5,000 x 5,000 km) with horizontal resolution of &lt; 50 km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/>
                <a:cs typeface="Arial"/>
              </a:rPr>
              <a:t>Based on physical laws represented by mathematical equations that are solved using a three-dimensional grid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/>
                <a:cs typeface="Arial"/>
              </a:rPr>
              <a:t>Includes atmosphere and land surface components of climate system, containing representations of the important processes within climate system (e.g., cloud, radiation, rainfall).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/>
                <a:cs typeface="Arial"/>
              </a:rPr>
              <a:t>Many of these physical processes take place on much smaller spatial scales than model grid and cannot be modeled and resolved explicitly</a:t>
            </a:r>
          </a:p>
          <a:p>
            <a:pPr algn="just">
              <a:lnSpc>
                <a:spcPct val="150000"/>
              </a:lnSpc>
              <a:buNone/>
            </a:pP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3C81-2DC1-4D79-8ED7-61F7DFB1541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7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94F540-3C80-EFFF-29C5-7544B2B31B1A}"/>
              </a:ext>
            </a:extLst>
          </p:cNvPr>
          <p:cNvSpPr txBox="1"/>
          <p:nvPr/>
        </p:nvSpPr>
        <p:spPr>
          <a:xfrm>
            <a:off x="110836" y="57648"/>
            <a:ext cx="12081163" cy="3439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IN" sz="2000" b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 Circulation Models (GCMs)</a:t>
            </a:r>
            <a:endParaRPr lang="en-IN" sz="2000" kern="1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HadGEM3</a:t>
            </a:r>
            <a:r>
              <a:rPr lang="en-I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Developed by the UK Met Office, it is used for climate prediction and research.</a:t>
            </a:r>
            <a:endParaRPr lang="en-IN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GFDL CM4</a:t>
            </a:r>
            <a:r>
              <a:rPr lang="en-I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Developed by the Geophysical Fluid Dynamics Laboratory, it focuses on simulating the Earth’s climate system.</a:t>
            </a:r>
            <a:endParaRPr lang="en-IN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MPI-ESM</a:t>
            </a:r>
            <a:r>
              <a:rPr lang="en-I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Developed by the Max Planck Institute for Meteorology, it is used for studying climate dynamics and variability.</a:t>
            </a:r>
            <a:endParaRPr lang="en-IN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CESM</a:t>
            </a:r>
            <a:r>
              <a:rPr lang="en-I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The Community Earth System Model, developed by the National </a:t>
            </a:r>
            <a:r>
              <a:rPr lang="en-IN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I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Atmospheric Research (NCAR), is used for simulating the Earth’s climate system.</a:t>
            </a:r>
            <a:endParaRPr lang="en-IN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CNRM-CM</a:t>
            </a:r>
            <a:r>
              <a:rPr lang="en-I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Developed by </a:t>
            </a:r>
            <a:r>
              <a:rPr lang="en-IN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Météo</a:t>
            </a:r>
            <a:r>
              <a:rPr lang="en-I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-France, it is used for climate research and prediction</a:t>
            </a:r>
            <a:r>
              <a:rPr lang="en-IN" sz="2000" kern="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83C993-AABA-42F5-288E-787E03DD1502}"/>
              </a:ext>
            </a:extLst>
          </p:cNvPr>
          <p:cNvSpPr txBox="1"/>
          <p:nvPr/>
        </p:nvSpPr>
        <p:spPr>
          <a:xfrm>
            <a:off x="110836" y="3652869"/>
            <a:ext cx="12081164" cy="2823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IN" sz="2000" b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Regional Climate Models (RCMs)</a:t>
            </a:r>
            <a:endParaRPr lang="en-IN" sz="2000" kern="1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WRF (Weather Research and Forecasting Model)</a:t>
            </a:r>
            <a:r>
              <a:rPr lang="en-I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Used for both weather forecasting and climate research.</a:t>
            </a:r>
            <a:endParaRPr lang="en-IN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RegCM</a:t>
            </a:r>
            <a:r>
              <a:rPr lang="en-I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The Regional Climate Model, developed by the International Centre for Theoretical Physics (ICTP), is used for regional climate studies.</a:t>
            </a:r>
            <a:endParaRPr lang="en-IN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COSMO-CLM</a:t>
            </a:r>
            <a:r>
              <a:rPr lang="en-I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Developed by the CLM-Community, it is used for regional climate simulations in Europe.</a:t>
            </a:r>
            <a:endParaRPr lang="en-IN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PRECIS</a:t>
            </a:r>
            <a:r>
              <a:rPr lang="en-I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Developed by the UK Met Office, it is used for generating high-resolution climate change scenarios.</a:t>
            </a:r>
            <a:endParaRPr lang="en-IN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Latha" panose="020B060402020202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IN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HIRHAM</a:t>
            </a:r>
            <a:r>
              <a:rPr lang="en-I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Developed by the Danish Meteorological Institute, it is used for regional climate </a:t>
            </a:r>
            <a:r>
              <a:rPr lang="en-IN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IN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Europe.</a:t>
            </a:r>
            <a:endParaRPr lang="en-IN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814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91" y="1105648"/>
            <a:ext cx="8240562" cy="43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73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3818033"/>
            <a:ext cx="9144000" cy="1067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406420"/>
            <a:ext cx="2099733" cy="245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815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228600"/>
            <a:ext cx="11485418" cy="601980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en-US" sz="2400" dirty="0">
                <a:latin typeface="+mj-lt"/>
              </a:rPr>
              <a:t>Advantages of RCM</a:t>
            </a: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  <a:buAutoNum type="alphaLcPeriod"/>
            </a:pPr>
            <a:r>
              <a:rPr lang="en-US" sz="2400" dirty="0">
                <a:latin typeface="+mj-lt"/>
              </a:rPr>
              <a:t>RCMs simulate current climate more realistically </a:t>
            </a: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  <a:buAutoNum type="alphaLcPeriod"/>
            </a:pPr>
            <a:r>
              <a:rPr lang="en-US" sz="2400" dirty="0">
                <a:latin typeface="+mj-lt"/>
              </a:rPr>
              <a:t>RCM includes ocean, land, mountain, water bodies, small islands etc.,</a:t>
            </a: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  <a:buAutoNum type="alphaLcPeriod"/>
            </a:pPr>
            <a:r>
              <a:rPr lang="en-US" sz="2400" dirty="0">
                <a:latin typeface="+mj-lt"/>
                <a:cs typeface="Arial"/>
              </a:rPr>
              <a:t>RCMs simulates better changes in extremes</a:t>
            </a:r>
            <a:endParaRPr lang="en-US" sz="2400" dirty="0">
              <a:latin typeface="+mj-lt"/>
            </a:endParaRPr>
          </a:p>
          <a:p>
            <a:pPr algn="just">
              <a:spcBef>
                <a:spcPts val="0"/>
              </a:spcBef>
            </a:pPr>
            <a:endParaRPr lang="en-US" sz="2400" dirty="0">
              <a:latin typeface="+mj-lt"/>
            </a:endParaRPr>
          </a:p>
          <a:p>
            <a:pPr algn="just">
              <a:spcBef>
                <a:spcPts val="0"/>
              </a:spcBef>
            </a:pPr>
            <a:endParaRPr lang="en-US" sz="2400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1709" y="2595194"/>
            <a:ext cx="9047018" cy="412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23C81-2DC1-4D79-8ED7-61F7DFB1541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65671" y="228600"/>
            <a:ext cx="1978212" cy="369332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817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2760" y="279267"/>
            <a:ext cx="6199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/>
                <a:cs typeface="Arial"/>
              </a:rPr>
              <a:t>Weather Research Forecast (WRF) Model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124" y="913803"/>
            <a:ext cx="7056718" cy="564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20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524000" y="1"/>
            <a:ext cx="9144000" cy="229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0375" indent="-4603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4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b="1" dirty="0">
                <a:solidFill>
                  <a:srgbClr val="800000"/>
                </a:solidFill>
              </a:rPr>
              <a:t>Ensemble forecast</a:t>
            </a:r>
            <a:r>
              <a:rPr lang="en-US" sz="2000" dirty="0">
                <a:solidFill>
                  <a:srgbClr val="800000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 typeface="Arial"/>
              <a:buChar char="•"/>
            </a:pPr>
            <a:r>
              <a:rPr lang="en-US" sz="2000" dirty="0"/>
              <a:t>Do a set of calculation with a </a:t>
            </a:r>
            <a:r>
              <a:rPr lang="en-US" sz="2000" dirty="0">
                <a:solidFill>
                  <a:srgbClr val="953735"/>
                </a:solidFill>
              </a:rPr>
              <a:t>model using slightly different initial conditions </a:t>
            </a:r>
          </a:p>
          <a:p>
            <a:pPr marL="342900" indent="-3429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 typeface="Arial"/>
              <a:buChar char="•"/>
            </a:pPr>
            <a:r>
              <a:rPr lang="en-US" sz="2000" dirty="0"/>
              <a:t>Use several </a:t>
            </a:r>
            <a:r>
              <a:rPr lang="en-US" sz="2000" dirty="0">
                <a:solidFill>
                  <a:srgbClr val="953735"/>
                </a:solidFill>
              </a:rPr>
              <a:t>different models using the same initial conditions</a:t>
            </a:r>
            <a:r>
              <a:rPr lang="en-US" sz="2000" dirty="0"/>
              <a:t> </a:t>
            </a:r>
          </a:p>
          <a:p>
            <a:pPr marL="342900" indent="-3429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Font typeface="Arial"/>
              <a:buChar char="•"/>
            </a:pPr>
            <a:r>
              <a:rPr lang="en-US" sz="2000" dirty="0"/>
              <a:t>average the model results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7168" y="2740370"/>
            <a:ext cx="947766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7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76413" y="1270807"/>
            <a:ext cx="8305800" cy="48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660066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en-US" dirty="0"/>
              <a:t>Now Casting - 0 to 2 hours (2hrs)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en-US" dirty="0"/>
              <a:t>Very Short Range Forecast (3-12hrs)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en-US" dirty="0"/>
              <a:t>Short Range - 12 </a:t>
            </a:r>
            <a:r>
              <a:rPr lang="en-US" dirty="0" err="1"/>
              <a:t>hrs</a:t>
            </a:r>
            <a:r>
              <a:rPr lang="en-US" dirty="0"/>
              <a:t> to 3 days (72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en-US" b="1" dirty="0">
                <a:solidFill>
                  <a:srgbClr val="C00000"/>
                </a:solidFill>
              </a:rPr>
              <a:t>Medium Range - 3 days to 10 days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	Extended range Forecast (30 days) - present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AutoNum type="alphaLcPeriod"/>
            </a:pPr>
            <a:r>
              <a:rPr lang="en-US" dirty="0"/>
              <a:t>Long Range - beyond 10 days up to month or season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	Seasonal climate Forecasting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09800" y="381001"/>
            <a:ext cx="685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Types of weather forecast</a:t>
            </a:r>
          </a:p>
        </p:txBody>
      </p:sp>
      <p:pic>
        <p:nvPicPr>
          <p:cNvPr id="6" name="Picture 3" descr="j012667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0401" y="276760"/>
            <a:ext cx="3635186" cy="287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 weather forecast with icons&#10;&#10;Description automatically generated with medium confidence">
            <a:extLst>
              <a:ext uri="{FF2B5EF4-FFF2-40B4-BE49-F238E27FC236}">
                <a16:creationId xmlns:a16="http://schemas.microsoft.com/office/drawing/2014/main" id="{D5C62563-657A-0CEB-1507-C1E85F0DB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4866740"/>
            <a:ext cx="2662238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44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4FD0EE-9101-2565-9936-C0FD1DD303C7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75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 Climate Research Centre, Directorate of Crop Management, Tamil Nadu Agricultural University, Coimbatore 641 003</a:t>
            </a:r>
            <a:endParaRPr lang="en-IN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F147E-908A-965B-3F76-CE990479500E}"/>
              </a:ext>
            </a:extLst>
          </p:cNvPr>
          <p:cNvSpPr txBox="1"/>
          <p:nvPr/>
        </p:nvSpPr>
        <p:spPr>
          <a:xfrm>
            <a:off x="21662" y="0"/>
            <a:ext cx="12170337" cy="523220"/>
          </a:xfrm>
          <a:prstGeom prst="rect">
            <a:avLst/>
          </a:prstGeom>
          <a:solidFill>
            <a:srgbClr val="075C2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Description of the Technology – TNAU VLF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5ECBF141-35AB-4843-4110-3684D0462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" y="0"/>
            <a:ext cx="614928" cy="53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9F34008-1AF0-565F-EC8F-B67D0BDAC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614928" cy="53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145C35-BC03-FA82-767C-ADE0549A706A}"/>
              </a:ext>
            </a:extLst>
          </p:cNvPr>
          <p:cNvSpPr txBox="1"/>
          <p:nvPr/>
        </p:nvSpPr>
        <p:spPr>
          <a:xfrm>
            <a:off x="533400" y="697468"/>
            <a:ext cx="137160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TNAU – VLF</a:t>
            </a:r>
            <a:endParaRPr lang="en-IN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3F9E81-7208-B964-A651-6DEE23008249}"/>
              </a:ext>
            </a:extLst>
          </p:cNvPr>
          <p:cNvSpPr txBox="1"/>
          <p:nvPr/>
        </p:nvSpPr>
        <p:spPr>
          <a:xfrm>
            <a:off x="533400" y="1143000"/>
            <a:ext cx="494047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Medium Range Weather forecast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6 days - Daily and Hourly scale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RF, Temp, RH, WS2 &amp; WS10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domain </a:t>
            </a:r>
            <a:r>
              <a:rPr lang="en-US" sz="1800" b="1" u="sng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http://aas.tnau.ac.in/vlf/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511965-2122-6C3A-5A92-4A67C666E4C0}"/>
              </a:ext>
            </a:extLst>
          </p:cNvPr>
          <p:cNvSpPr txBox="1"/>
          <p:nvPr/>
        </p:nvSpPr>
        <p:spPr>
          <a:xfrm>
            <a:off x="379377" y="3805415"/>
            <a:ext cx="4937063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WRF v 4.4 with WSM 3 microphysics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 – 3km, 35640 points of TN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18555 revenue villages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Forecast Accuracy 70 – 80%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 wise abstract of rainfall expected locations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Rainfall intensity info from hourly rainfall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4BC87E-9DC6-BABC-2BA1-48B3BD2051E5}"/>
              </a:ext>
            </a:extLst>
          </p:cNvPr>
          <p:cNvSpPr txBox="1"/>
          <p:nvPr/>
        </p:nvSpPr>
        <p:spPr>
          <a:xfrm>
            <a:off x="536816" y="3059668"/>
            <a:ext cx="149980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Advantages </a:t>
            </a:r>
            <a:endParaRPr lang="en-IN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69A5E8-9294-7C62-CE18-A6D29FB5D516}"/>
              </a:ext>
            </a:extLst>
          </p:cNvPr>
          <p:cNvSpPr txBox="1"/>
          <p:nvPr/>
        </p:nvSpPr>
        <p:spPr>
          <a:xfrm>
            <a:off x="10670664" y="577649"/>
            <a:ext cx="137160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endParaRPr lang="en-IN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5BD1E4F-353D-0388-EC1D-5C21BD4AB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999" y="1044122"/>
            <a:ext cx="2374265" cy="268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FBC0CD-000E-EDA6-2F55-0D3869903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9490" y="549532"/>
            <a:ext cx="3143840" cy="31997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C891464-2A6D-C277-12D4-85F668816759}"/>
              </a:ext>
            </a:extLst>
          </p:cNvPr>
          <p:cNvSpPr txBox="1"/>
          <p:nvPr/>
        </p:nvSpPr>
        <p:spPr>
          <a:xfrm>
            <a:off x="10166765" y="1143000"/>
            <a:ext cx="1491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17 Locations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007A47-57E6-7B24-DCCC-F090AC72F330}"/>
              </a:ext>
            </a:extLst>
          </p:cNvPr>
          <p:cNvSpPr txBox="1"/>
          <p:nvPr/>
        </p:nvSpPr>
        <p:spPr>
          <a:xfrm>
            <a:off x="5789490" y="3840637"/>
            <a:ext cx="6444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Verified for Temporal &amp; spatial – 4 season, 7 ACZ &amp; 6 lead days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91FB834-1E80-FB7F-95E0-E42CE75073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451" t="51304"/>
          <a:stretch/>
        </p:blipFill>
        <p:spPr>
          <a:xfrm>
            <a:off x="6096000" y="4262300"/>
            <a:ext cx="5375659" cy="216800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493D07-7816-9E5A-5CB1-AEC131AE12B4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75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 Climate Research Centre, Directorate of Crop Management, Tamil Nadu Agricultural University, Coimbatore 641 003</a:t>
            </a:r>
            <a:endParaRPr lang="en-IN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FD920-15ED-9CA4-D7E1-A4ECD89588A4}"/>
              </a:ext>
            </a:extLst>
          </p:cNvPr>
          <p:cNvSpPr txBox="1"/>
          <p:nvPr/>
        </p:nvSpPr>
        <p:spPr>
          <a:xfrm>
            <a:off x="21662" y="0"/>
            <a:ext cx="12170337" cy="523220"/>
          </a:xfrm>
          <a:prstGeom prst="rect">
            <a:avLst/>
          </a:prstGeom>
          <a:solidFill>
            <a:srgbClr val="075C2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and Ease of Application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075F87D-44E9-FBEC-5848-B12319038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" y="0"/>
            <a:ext cx="614928" cy="53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4005BCA-C127-6281-2BF8-99C03C6DF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614928" cy="53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1786108E-EFEF-EE18-6850-2BB3776E5D0B}"/>
              </a:ext>
            </a:extLst>
          </p:cNvPr>
          <p:cNvSpPr/>
          <p:nvPr/>
        </p:nvSpPr>
        <p:spPr bwMode="auto">
          <a:xfrm>
            <a:off x="18406" y="3733800"/>
            <a:ext cx="476369" cy="2666999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I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UVTRSC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452291-74BC-E0BB-26BE-BF4F593C0FDA}"/>
              </a:ext>
            </a:extLst>
          </p:cNvPr>
          <p:cNvSpPr txBox="1"/>
          <p:nvPr/>
        </p:nvSpPr>
        <p:spPr>
          <a:xfrm>
            <a:off x="494775" y="1140859"/>
            <a:ext cx="58296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MBPS ILL &amp; Cloud space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Rs. 2.5 lakh/year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688F42-EE86-15CD-013A-D846B6C7EDB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9076" y="539821"/>
            <a:ext cx="6391753" cy="36517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96FBE0-9162-A88D-E255-C01B3B781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9076" y="2790304"/>
            <a:ext cx="3734570" cy="2440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2458C7-2256-1D96-5A05-E9D2794A77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9076" y="4844464"/>
            <a:ext cx="1651580" cy="15375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F37E44-419A-8BED-7E56-180FEAB793DB}"/>
              </a:ext>
            </a:extLst>
          </p:cNvPr>
          <p:cNvSpPr txBox="1"/>
          <p:nvPr/>
        </p:nvSpPr>
        <p:spPr>
          <a:xfrm>
            <a:off x="533400" y="697468"/>
            <a:ext cx="220980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 &amp; Cost</a:t>
            </a:r>
            <a:endParaRPr lang="en-IN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58CC79-C5B0-6AA0-A9C2-0F0D0AA095AA}"/>
              </a:ext>
            </a:extLst>
          </p:cNvPr>
          <p:cNvSpPr txBox="1"/>
          <p:nvPr/>
        </p:nvSpPr>
        <p:spPr>
          <a:xfrm>
            <a:off x="572087" y="2584371"/>
            <a:ext cx="469264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and user friendly website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Forecast available in both Map &amp; Table view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map to select location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IN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on map provides next hour forecast.</a:t>
            </a:r>
            <a:endParaRPr lang="en-IN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IN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Table provides daily and hourly forecast.</a:t>
            </a:r>
            <a:endParaRPr lang="en-IN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IN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Lat/long or District/block/village selection.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Easily locate extreme rainfall events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Helps to identify extreme rainfall &amp; intensity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linked with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Uzhavan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 as of TAWN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C8B4FE-B4C5-DEE9-C67B-E1D45B48FA13}"/>
              </a:ext>
            </a:extLst>
          </p:cNvPr>
          <p:cNvSpPr txBox="1"/>
          <p:nvPr/>
        </p:nvSpPr>
        <p:spPr>
          <a:xfrm>
            <a:off x="528072" y="2103039"/>
            <a:ext cx="220980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Ease of Application</a:t>
            </a:r>
            <a:endParaRPr lang="en-IN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A25762-A199-3CD0-8A84-D78A917894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3282" y="3963145"/>
            <a:ext cx="3957547" cy="243765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2AAC75-C09E-0397-C62C-4CCA855C152B}"/>
              </a:ext>
            </a:extLst>
          </p:cNvPr>
          <p:cNvSpPr txBox="1"/>
          <p:nvPr/>
        </p:nvSpPr>
        <p:spPr>
          <a:xfrm>
            <a:off x="22885" y="96252"/>
            <a:ext cx="112790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Date wise abstract of rainfall occurring blocks / villages for identifying extreme events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8733B0-C215-2C04-2CF2-479E9A4E0FF8}"/>
              </a:ext>
            </a:extLst>
          </p:cNvPr>
          <p:cNvSpPr txBox="1"/>
          <p:nvPr/>
        </p:nvSpPr>
        <p:spPr>
          <a:xfrm>
            <a:off x="10165976" y="609461"/>
            <a:ext cx="2026023" cy="2806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Rainfall occurring places in Tamil Nadu alone abstracted and displayed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Block wise &amp; village wise</a:t>
            </a:r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7873AD-BD17-9654-8635-D7E481CB6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893" y="2965884"/>
            <a:ext cx="9362085" cy="3895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98BCB1-2792-3879-402B-2909BB73B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92" y="702295"/>
            <a:ext cx="9354671" cy="2504220"/>
          </a:xfrm>
          <a:prstGeom prst="rect">
            <a:avLst/>
          </a:prstGeom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98DE522C-6AE7-C922-17DD-5068BFC2C8D2}"/>
              </a:ext>
            </a:extLst>
          </p:cNvPr>
          <p:cNvSpPr/>
          <p:nvPr/>
        </p:nvSpPr>
        <p:spPr>
          <a:xfrm>
            <a:off x="9914050" y="3206514"/>
            <a:ext cx="503853" cy="1166863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B4D42443-0B71-3EC8-F5A7-7D6B77EAACBE}"/>
              </a:ext>
            </a:extLst>
          </p:cNvPr>
          <p:cNvSpPr/>
          <p:nvPr/>
        </p:nvSpPr>
        <p:spPr>
          <a:xfrm>
            <a:off x="9914050" y="4962374"/>
            <a:ext cx="503853" cy="1888755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8BCAE2-50FE-F017-BFEB-AF2D118E0248}"/>
              </a:ext>
            </a:extLst>
          </p:cNvPr>
          <p:cNvSpPr txBox="1"/>
          <p:nvPr/>
        </p:nvSpPr>
        <p:spPr>
          <a:xfrm>
            <a:off x="10624044" y="3589879"/>
            <a:ext cx="1567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Block wise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5B829C-9123-0CBD-20D7-4A3C5F42EC97}"/>
              </a:ext>
            </a:extLst>
          </p:cNvPr>
          <p:cNvSpPr txBox="1"/>
          <p:nvPr/>
        </p:nvSpPr>
        <p:spPr>
          <a:xfrm>
            <a:off x="10569390" y="5722085"/>
            <a:ext cx="1567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Village wise</a:t>
            </a:r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E2BB91A2-D5A0-290D-568D-EA9AFDCBDCD7}"/>
              </a:ext>
            </a:extLst>
          </p:cNvPr>
          <p:cNvSpPr/>
          <p:nvPr/>
        </p:nvSpPr>
        <p:spPr>
          <a:xfrm rot="18908070">
            <a:off x="2733869" y="2501347"/>
            <a:ext cx="508763" cy="744210"/>
          </a:xfrm>
          <a:prstGeom prst="upArrow">
            <a:avLst>
              <a:gd name="adj1" fmla="val 24017"/>
              <a:gd name="adj2" fmla="val 45453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347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799A3E-D01C-60E6-5412-BE846E4DFE11}"/>
              </a:ext>
            </a:extLst>
          </p:cNvPr>
          <p:cNvSpPr txBox="1"/>
          <p:nvPr/>
        </p:nvSpPr>
        <p:spPr>
          <a:xfrm>
            <a:off x="235782" y="58865"/>
            <a:ext cx="9351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Daily </a:t>
            </a:r>
            <a:r>
              <a:rPr lang="en-US" sz="2000" b="1" dirty="0"/>
              <a:t>forecast for next six days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F1FC50-C91A-FF36-B9EA-08B06DB0C0A7}"/>
              </a:ext>
            </a:extLst>
          </p:cNvPr>
          <p:cNvSpPr txBox="1"/>
          <p:nvPr/>
        </p:nvSpPr>
        <p:spPr>
          <a:xfrm>
            <a:off x="8799874" y="2673382"/>
            <a:ext cx="315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wise &amp; village wise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weather parameters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62F5F209-7462-FDF4-16E8-1B5CD2872746}"/>
              </a:ext>
            </a:extLst>
          </p:cNvPr>
          <p:cNvSpPr/>
          <p:nvPr/>
        </p:nvSpPr>
        <p:spPr>
          <a:xfrm rot="18908070">
            <a:off x="770306" y="3067631"/>
            <a:ext cx="508763" cy="744210"/>
          </a:xfrm>
          <a:prstGeom prst="upArrow">
            <a:avLst>
              <a:gd name="adj1" fmla="val 24017"/>
              <a:gd name="adj2" fmla="val 45453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B540F1-63CA-FB69-CB16-69489270A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792" y="500197"/>
            <a:ext cx="11731678" cy="620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35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8BFF5A-1DC7-3392-7EF5-DB45508F7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35889"/>
            <a:ext cx="10923570" cy="6235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4BB668-3581-53BD-C40F-C46763F18AA3}"/>
              </a:ext>
            </a:extLst>
          </p:cNvPr>
          <p:cNvSpPr txBox="1"/>
          <p:nvPr/>
        </p:nvSpPr>
        <p:spPr>
          <a:xfrm>
            <a:off x="328013" y="107576"/>
            <a:ext cx="8943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Table view is displaying </a:t>
            </a:r>
            <a:r>
              <a:rPr lang="en-US" sz="2000" dirty="0">
                <a:solidFill>
                  <a:srgbClr val="C00000"/>
                </a:solidFill>
              </a:rPr>
              <a:t>hourly </a:t>
            </a:r>
            <a:r>
              <a:rPr lang="en-US" sz="2000" dirty="0"/>
              <a:t>forecast for next six days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D1E62-3491-83CB-FB5F-BB01D3FA15D8}"/>
              </a:ext>
            </a:extLst>
          </p:cNvPr>
          <p:cNvSpPr txBox="1"/>
          <p:nvPr/>
        </p:nvSpPr>
        <p:spPr>
          <a:xfrm>
            <a:off x="9727097" y="3649148"/>
            <a:ext cx="2464903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Hourly Forecast for temp.(</a:t>
            </a:r>
            <a:r>
              <a:rPr lang="en-US" sz="2000" baseline="30000" dirty="0" err="1"/>
              <a:t>o</a:t>
            </a:r>
            <a:r>
              <a:rPr lang="en-US" sz="2000" dirty="0" err="1"/>
              <a:t>C</a:t>
            </a:r>
            <a:r>
              <a:rPr lang="en-US" sz="2000" dirty="0"/>
              <a:t>), RH (%), WS (kmph) Rainfall (mm/day)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BB9D309A-9CDC-00D9-471C-F8E47DF9CB22}"/>
              </a:ext>
            </a:extLst>
          </p:cNvPr>
          <p:cNvSpPr/>
          <p:nvPr/>
        </p:nvSpPr>
        <p:spPr>
          <a:xfrm rot="18908070">
            <a:off x="851640" y="2884768"/>
            <a:ext cx="508763" cy="744210"/>
          </a:xfrm>
          <a:prstGeom prst="upArrow">
            <a:avLst>
              <a:gd name="adj1" fmla="val 24017"/>
              <a:gd name="adj2" fmla="val 45453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02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139460C7-26C4-C71E-C0E1-DB4434F97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774" y="821814"/>
            <a:ext cx="2018025" cy="856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72BBEB-85B9-C457-4C6B-0DC7934DBC7A}"/>
              </a:ext>
            </a:extLst>
          </p:cNvPr>
          <p:cNvSpPr txBox="1"/>
          <p:nvPr/>
        </p:nvSpPr>
        <p:spPr>
          <a:xfrm>
            <a:off x="21662" y="0"/>
            <a:ext cx="12170337" cy="584775"/>
          </a:xfrm>
          <a:prstGeom prst="rect">
            <a:avLst/>
          </a:prstGeom>
          <a:solidFill>
            <a:srgbClr val="075C2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TNAU’s Village Level Medium Range Forecast</a:t>
            </a:r>
            <a:endParaRPr lang="en-US" sz="3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0215C9B-86D1-9F74-925C-598FF333F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" y="0"/>
            <a:ext cx="614928" cy="53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B5014295-EFAE-3999-A975-D06FA01926D5}"/>
              </a:ext>
            </a:extLst>
          </p:cNvPr>
          <p:cNvSpPr/>
          <p:nvPr/>
        </p:nvSpPr>
        <p:spPr bwMode="auto">
          <a:xfrm>
            <a:off x="14289" y="4191000"/>
            <a:ext cx="476369" cy="2666999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I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UVTRSC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6F771B-E0FB-A566-986E-A05345BB2F34}"/>
              </a:ext>
            </a:extLst>
          </p:cNvPr>
          <p:cNvSpPr txBox="1"/>
          <p:nvPr/>
        </p:nvSpPr>
        <p:spPr>
          <a:xfrm>
            <a:off x="1871376" y="2744579"/>
            <a:ext cx="2142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Dr. V.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Geethalakshmi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36195" marR="36195"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Vice Chancellor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97051-30CD-4EE2-D637-14A508CF39A4}"/>
              </a:ext>
            </a:extLst>
          </p:cNvPr>
          <p:cNvSpPr txBox="1"/>
          <p:nvPr/>
        </p:nvSpPr>
        <p:spPr>
          <a:xfrm>
            <a:off x="1871376" y="3909800"/>
            <a:ext cx="2284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Dr. SP. Ramanathan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36195" marR="36195"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Professor and Head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pic>
        <p:nvPicPr>
          <p:cNvPr id="15" name="Picture 14" descr="A person wearing a yellow shirt&#10;&#10;Description automatically generated with low confidence">
            <a:extLst>
              <a:ext uri="{FF2B5EF4-FFF2-40B4-BE49-F238E27FC236}">
                <a16:creationId xmlns:a16="http://schemas.microsoft.com/office/drawing/2014/main" id="{8BBB7251-1688-6A16-C8BC-E179FE268E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4790"/>
          <a:stretch/>
        </p:blipFill>
        <p:spPr bwMode="auto">
          <a:xfrm>
            <a:off x="1043972" y="2438627"/>
            <a:ext cx="828000" cy="9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Dr. SP Ramanathan on “Weather based crop production” –  AgricultureInformation.com">
            <a:extLst>
              <a:ext uri="{FF2B5EF4-FFF2-40B4-BE49-F238E27FC236}">
                <a16:creationId xmlns:a16="http://schemas.microsoft.com/office/drawing/2014/main" id="{D3B2F7EF-EDB2-BF22-B336-31D570148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72" y="3573023"/>
            <a:ext cx="827405" cy="900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E38960-E29D-7E5E-C6B4-2D9E744DEE02}"/>
              </a:ext>
            </a:extLst>
          </p:cNvPr>
          <p:cNvSpPr txBox="1"/>
          <p:nvPr/>
        </p:nvSpPr>
        <p:spPr>
          <a:xfrm>
            <a:off x="1871377" y="4989920"/>
            <a:ext cx="2700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Dr. M.K.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Kalarani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36195" marR="36195"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Director, Crop Management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DAC972-1785-2668-9B6F-88E3CC69A935}"/>
              </a:ext>
            </a:extLst>
          </p:cNvPr>
          <p:cNvSpPr txBox="1"/>
          <p:nvPr/>
        </p:nvSpPr>
        <p:spPr>
          <a:xfrm>
            <a:off x="1871377" y="6120825"/>
            <a:ext cx="2284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Dr. R. Jagannathan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36195" marR="36195"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Prof. (Agronomy) Retd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C16757-440E-BAC6-624B-BA22EE737F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213" t="4308" r="6725" b="6849"/>
          <a:stretch/>
        </p:blipFill>
        <p:spPr bwMode="auto">
          <a:xfrm>
            <a:off x="1043972" y="4648200"/>
            <a:ext cx="809876" cy="9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D497FD-61E3-4D0D-8664-6E160FB8951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b="19595"/>
          <a:stretch/>
        </p:blipFill>
        <p:spPr bwMode="auto">
          <a:xfrm>
            <a:off x="1043972" y="5759637"/>
            <a:ext cx="828000" cy="9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A55CFA9-D6D0-0F5E-FFF4-71466859861E}"/>
              </a:ext>
            </a:extLst>
          </p:cNvPr>
          <p:cNvSpPr txBox="1"/>
          <p:nvPr/>
        </p:nvSpPr>
        <p:spPr>
          <a:xfrm>
            <a:off x="6367356" y="2768025"/>
            <a:ext cx="2438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Dr. Ga. Dheebakaran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36195" marR="36195"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Assoc. Prof. (Agronomy)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21805F-5BB9-74CB-E5F5-0E441B97AE03}"/>
              </a:ext>
            </a:extLst>
          </p:cNvPr>
          <p:cNvSpPr txBox="1"/>
          <p:nvPr/>
        </p:nvSpPr>
        <p:spPr>
          <a:xfrm>
            <a:off x="9749989" y="2730690"/>
            <a:ext cx="2240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Dr. KP.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Ragunath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Assoc. Prof. (SS&amp;AC)</a:t>
            </a:r>
            <a:r>
              <a:rPr lang="en-IN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C713CC-E8AF-ED28-C8B5-16AED1BC6059}"/>
              </a:ext>
            </a:extLst>
          </p:cNvPr>
          <p:cNvSpPr txBox="1"/>
          <p:nvPr/>
        </p:nvSpPr>
        <p:spPr>
          <a:xfrm>
            <a:off x="9759826" y="3882863"/>
            <a:ext cx="2389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Dr. S.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Kokilavani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36195" marR="36195"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Asst. Prof. (</a:t>
            </a:r>
            <a:r>
              <a:rPr lang="en-US" sz="16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Agrl</a:t>
            </a: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. Met.)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9D99B0-3EBC-B3E5-EB40-0D20A932BBF5}"/>
              </a:ext>
            </a:extLst>
          </p:cNvPr>
          <p:cNvSpPr txBox="1"/>
          <p:nvPr/>
        </p:nvSpPr>
        <p:spPr>
          <a:xfrm>
            <a:off x="6398998" y="4993113"/>
            <a:ext cx="2532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Dr. N.K.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Sathyamoorthy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R="36195"/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Professor (Agronomy)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3993F8-76CD-6699-E954-AB3B4BF0383E}"/>
              </a:ext>
            </a:extLst>
          </p:cNvPr>
          <p:cNvSpPr txBox="1"/>
          <p:nvPr/>
        </p:nvSpPr>
        <p:spPr>
          <a:xfrm>
            <a:off x="9749989" y="5029949"/>
            <a:ext cx="2427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Dr. N.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Maragatham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Dean, CSW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F8270E-37BB-303C-189A-5B035E078BA4}"/>
              </a:ext>
            </a:extLst>
          </p:cNvPr>
          <p:cNvSpPr txBox="1"/>
          <p:nvPr/>
        </p:nvSpPr>
        <p:spPr>
          <a:xfrm>
            <a:off x="6363750" y="6082909"/>
            <a:ext cx="2438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Dr. R. Gowtham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Res. Assoc. (</a:t>
            </a:r>
            <a:r>
              <a:rPr lang="en-US" sz="16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Agrl</a:t>
            </a: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. Met.)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pic>
        <p:nvPicPr>
          <p:cNvPr id="37" name="Picture 36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3D137483-5802-C929-4FC6-D25D31AA243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6072"/>
          <a:stretch/>
        </p:blipFill>
        <p:spPr bwMode="auto">
          <a:xfrm>
            <a:off x="5539356" y="2419543"/>
            <a:ext cx="828000" cy="900000"/>
          </a:xfrm>
          <a:prstGeom prst="round2DiagRect">
            <a:avLst>
              <a:gd name="adj1" fmla="val 16667"/>
              <a:gd name="adj2" fmla="val 0"/>
            </a:avLst>
          </a:prstGeom>
          <a:ln>
            <a:noFill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A873963-41B3-99BD-83A8-508F319C08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25411" y="2402308"/>
            <a:ext cx="828000" cy="899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" name="Picture 38" descr="Soil and Water Conservation Engineering Faculty – Agricultural Engineering  College and Research Institute, Coimbatore">
            <a:extLst>
              <a:ext uri="{FF2B5EF4-FFF2-40B4-BE49-F238E27FC236}">
                <a16:creationId xmlns:a16="http://schemas.microsoft.com/office/drawing/2014/main" id="{C21944AF-8583-A3FF-E4A3-A85F09C800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662" y="3585321"/>
            <a:ext cx="828000" cy="9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2E849E3-686D-AABE-53D3-4E273099D2D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415" t="6162" r="5611" b="6502"/>
          <a:stretch/>
        </p:blipFill>
        <p:spPr bwMode="auto">
          <a:xfrm>
            <a:off x="8923025" y="3596640"/>
            <a:ext cx="828000" cy="899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795B2E7-49DD-4D44-C88D-A0466051C46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054" t="4074" r="4910" b="9529"/>
          <a:stretch/>
        </p:blipFill>
        <p:spPr bwMode="auto">
          <a:xfrm>
            <a:off x="5539356" y="4675965"/>
            <a:ext cx="828000" cy="899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ACC2B8-A163-9A52-D8A8-ABA994563FE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7257"/>
          <a:stretch/>
        </p:blipFill>
        <p:spPr bwMode="auto">
          <a:xfrm>
            <a:off x="5536346" y="5758388"/>
            <a:ext cx="827405" cy="9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DB873BC-7237-4762-4ACA-82C13BB945DC}"/>
              </a:ext>
            </a:extLst>
          </p:cNvPr>
          <p:cNvSpPr txBox="1"/>
          <p:nvPr/>
        </p:nvSpPr>
        <p:spPr>
          <a:xfrm>
            <a:off x="6367356" y="3882864"/>
            <a:ext cx="2438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Dr. Balaji Kannan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Professor &amp;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Head (PS&amp;IT)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2" descr="Dean – Centre for Students Welfare">
            <a:extLst>
              <a:ext uri="{FF2B5EF4-FFF2-40B4-BE49-F238E27FC236}">
                <a16:creationId xmlns:a16="http://schemas.microsoft.com/office/drawing/2014/main" id="{B31DE552-1E73-56C4-732E-9270F6E65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025" y="4714724"/>
            <a:ext cx="828000" cy="9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B5AB0262-182A-F8CB-CE7A-120A2936F7DC}"/>
              </a:ext>
            </a:extLst>
          </p:cNvPr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826" y="5785870"/>
            <a:ext cx="828000" cy="9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71334BF-EE58-A26B-F875-3A22B4E50885}"/>
              </a:ext>
            </a:extLst>
          </p:cNvPr>
          <p:cNvSpPr txBox="1"/>
          <p:nvPr/>
        </p:nvSpPr>
        <p:spPr>
          <a:xfrm>
            <a:off x="9794754" y="6082909"/>
            <a:ext cx="23546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Dr. R. Karthikeyan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36195" marR="36195">
              <a:spcAft>
                <a:spcPts val="0"/>
              </a:spcAft>
            </a:pPr>
            <a:r>
              <a:rPr lang="en-US" sz="1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Assoc. Prof. (Agronomy)</a:t>
            </a:r>
            <a:endParaRPr lang="en-IN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7833B5E-75AB-D2CC-3036-7FEDE6ADEE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12900" y="1939616"/>
            <a:ext cx="4038600" cy="381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4C2C52D-6A4D-F31F-368F-6744098F52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40500" y="1926509"/>
            <a:ext cx="3175000" cy="4064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76E8C1C-D211-7EAF-15BD-A3F6D41749E9}"/>
              </a:ext>
            </a:extLst>
          </p:cNvPr>
          <p:cNvSpPr txBox="1"/>
          <p:nvPr/>
        </p:nvSpPr>
        <p:spPr>
          <a:xfrm>
            <a:off x="4419600" y="838200"/>
            <a:ext cx="395885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 Climate Research Centre</a:t>
            </a:r>
          </a:p>
          <a:p>
            <a:pPr>
              <a:spcBef>
                <a:spcPts val="300"/>
              </a:spcBef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Directorate of Crop Management </a:t>
            </a:r>
          </a:p>
          <a:p>
            <a:pPr>
              <a:spcBef>
                <a:spcPts val="300"/>
              </a:spcBef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TNAU, Coimbatore – 641 003 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" name="Picture 3">
            <a:extLst>
              <a:ext uri="{FF2B5EF4-FFF2-40B4-BE49-F238E27FC236}">
                <a16:creationId xmlns:a16="http://schemas.microsoft.com/office/drawing/2014/main" id="{B0317B08-0232-9F91-6CD5-4424CE90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614928" cy="53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9549BB2-4233-5267-2381-4C2029D849D8}"/>
              </a:ext>
            </a:extLst>
          </p:cNvPr>
          <p:cNvSpPr txBox="1"/>
          <p:nvPr/>
        </p:nvSpPr>
        <p:spPr>
          <a:xfrm>
            <a:off x="152400" y="849868"/>
            <a:ext cx="3959575" cy="40011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Sponsoring Centre &amp; contributors 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6D4A65-3292-D587-8C61-17879EB6D770}"/>
              </a:ext>
            </a:extLst>
          </p:cNvPr>
          <p:cNvSpPr txBox="1"/>
          <p:nvPr/>
        </p:nvSpPr>
        <p:spPr>
          <a:xfrm>
            <a:off x="9561550" y="1126328"/>
            <a:ext cx="1566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TNAU - VLF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30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FB826C-EFAD-07D8-79AD-75941F5C7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154" y="10975"/>
            <a:ext cx="6963692" cy="66372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B267C4-7392-CA33-EBF2-13B8B7C36323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Tamil Nadu Agricultural University, Coimbatore 641 003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7C8E64-7AB4-6765-E6D9-696DF85FAB8A}"/>
              </a:ext>
            </a:extLst>
          </p:cNvPr>
          <p:cNvSpPr/>
          <p:nvPr/>
        </p:nvSpPr>
        <p:spPr>
          <a:xfrm>
            <a:off x="-1" y="5236029"/>
            <a:ext cx="609600" cy="1295400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IN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085081-7E93-D090-6DB3-FBD9D6D74D5F}"/>
              </a:ext>
            </a:extLst>
          </p:cNvPr>
          <p:cNvSpPr txBox="1"/>
          <p:nvPr/>
        </p:nvSpPr>
        <p:spPr>
          <a:xfrm>
            <a:off x="10078278" y="1470991"/>
            <a:ext cx="1729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TNAU’s VLF is used by Tamil Nadu Electricity Board for power demand computation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E1DD379-321D-72D0-1883-2326D402AF47}"/>
              </a:ext>
            </a:extLst>
          </p:cNvPr>
          <p:cNvSpPr/>
          <p:nvPr/>
        </p:nvSpPr>
        <p:spPr>
          <a:xfrm>
            <a:off x="6758609" y="3001617"/>
            <a:ext cx="2643808" cy="1729409"/>
          </a:xfrm>
          <a:prstGeom prst="ellipse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52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444328-BCBE-FE6A-FCCF-3249A7C5A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462" y="868471"/>
            <a:ext cx="5754076" cy="3167897"/>
          </a:xfrm>
          <a:prstGeom prst="rect">
            <a:avLst/>
          </a:prstGeom>
        </p:spPr>
      </p:pic>
      <p:pic>
        <p:nvPicPr>
          <p:cNvPr id="2058" name="Picture 10" descr="Sprinkler Irrigation: A Potential Micro-irrigation System for Increased  Crop Production">
            <a:extLst>
              <a:ext uri="{FF2B5EF4-FFF2-40B4-BE49-F238E27FC236}">
                <a16:creationId xmlns:a16="http://schemas.microsoft.com/office/drawing/2014/main" id="{225E74C2-4057-0231-4E2D-7084125C8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462" y="4852893"/>
            <a:ext cx="1800000" cy="108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Exploring Climate Change &amp; Global Warming">
            <a:extLst>
              <a:ext uri="{FF2B5EF4-FFF2-40B4-BE49-F238E27FC236}">
                <a16:creationId xmlns:a16="http://schemas.microsoft.com/office/drawing/2014/main" id="{EBE6DC0B-E142-3E76-9BFC-6B4C4B3F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472" y="4830202"/>
            <a:ext cx="1800000" cy="10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olicy support can make the agrochemicals sector a thriving engine for the  economy - Agro Spectrum India">
            <a:extLst>
              <a:ext uri="{FF2B5EF4-FFF2-40B4-BE49-F238E27FC236}">
                <a16:creationId xmlns:a16="http://schemas.microsoft.com/office/drawing/2014/main" id="{DFA0514D-8783-347F-4253-025763950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31" y="4838104"/>
            <a:ext cx="1800000" cy="108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griculture Machine, Farm Implements Machinery Manufacturers USA">
            <a:extLst>
              <a:ext uri="{FF2B5EF4-FFF2-40B4-BE49-F238E27FC236}">
                <a16:creationId xmlns:a16="http://schemas.microsoft.com/office/drawing/2014/main" id="{861B58AD-EBD5-B19B-F7BF-4E1477F02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5" y="4852893"/>
            <a:ext cx="1800000" cy="108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rtificial Intelligence Can Facilitate The Next Green Revolution In India">
            <a:extLst>
              <a:ext uri="{FF2B5EF4-FFF2-40B4-BE49-F238E27FC236}">
                <a16:creationId xmlns:a16="http://schemas.microsoft.com/office/drawing/2014/main" id="{50FE148C-D38B-EC99-C6CD-E18E8A861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5" y="3252207"/>
            <a:ext cx="1800000" cy="108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CAR led NARS develop 1956 high yielding varieties/hybrids of field crops  since 2014 - Agriculture Post">
            <a:extLst>
              <a:ext uri="{FF2B5EF4-FFF2-40B4-BE49-F238E27FC236}">
                <a16:creationId xmlns:a16="http://schemas.microsoft.com/office/drawing/2014/main" id="{02FA171E-3255-072F-ADE4-03130AE76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5" y="1663242"/>
            <a:ext cx="1800000" cy="10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F25531-3499-EFFB-E537-04E1817683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285311"/>
            <a:ext cx="12191999" cy="621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083C5F-506C-A947-3D19-A2CBB572C621}"/>
              </a:ext>
            </a:extLst>
          </p:cNvPr>
          <p:cNvSpPr txBox="1"/>
          <p:nvPr/>
        </p:nvSpPr>
        <p:spPr>
          <a:xfrm>
            <a:off x="3257462" y="65953"/>
            <a:ext cx="5754076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Decadal Transition of Indian Agriculture</a:t>
            </a:r>
          </a:p>
        </p:txBody>
      </p:sp>
      <p:pic>
        <p:nvPicPr>
          <p:cNvPr id="2050" name="Picture 2" descr="Burning Issue] Green Revolution in India - Civilsdaily">
            <a:extLst>
              <a:ext uri="{FF2B5EF4-FFF2-40B4-BE49-F238E27FC236}">
                <a16:creationId xmlns:a16="http://schemas.microsoft.com/office/drawing/2014/main" id="{E058ED37-EE07-BD8F-BD3B-F5785AA2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5" y="101968"/>
            <a:ext cx="1800000" cy="105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3BEB0226-F57F-488B-B5BA-47B2ACA9DF68}"/>
              </a:ext>
            </a:extLst>
          </p:cNvPr>
          <p:cNvSpPr/>
          <p:nvPr/>
        </p:nvSpPr>
        <p:spPr>
          <a:xfrm>
            <a:off x="218367" y="1263598"/>
            <a:ext cx="271462" cy="3614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E9DC798C-3878-82A7-A085-CD5424BCFBF0}"/>
              </a:ext>
            </a:extLst>
          </p:cNvPr>
          <p:cNvSpPr/>
          <p:nvPr/>
        </p:nvSpPr>
        <p:spPr>
          <a:xfrm>
            <a:off x="168735" y="2840589"/>
            <a:ext cx="271462" cy="3614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219BF33-7115-8F6F-5C39-EB222232C3C7}"/>
              </a:ext>
            </a:extLst>
          </p:cNvPr>
          <p:cNvSpPr/>
          <p:nvPr/>
        </p:nvSpPr>
        <p:spPr>
          <a:xfrm>
            <a:off x="218367" y="4460264"/>
            <a:ext cx="271462" cy="3614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F4F9A78-0116-B51C-3867-DF4CB5A68C0E}"/>
              </a:ext>
            </a:extLst>
          </p:cNvPr>
          <p:cNvSpPr/>
          <p:nvPr/>
        </p:nvSpPr>
        <p:spPr>
          <a:xfrm>
            <a:off x="2301528" y="5639164"/>
            <a:ext cx="657225" cy="3052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E32BDB0-43D5-38C5-3D0A-1B0767B8347A}"/>
              </a:ext>
            </a:extLst>
          </p:cNvPr>
          <p:cNvSpPr/>
          <p:nvPr/>
        </p:nvSpPr>
        <p:spPr>
          <a:xfrm>
            <a:off x="5417780" y="5578792"/>
            <a:ext cx="657225" cy="3052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B121600-EE86-45B1-6579-2C7F05B544F7}"/>
              </a:ext>
            </a:extLst>
          </p:cNvPr>
          <p:cNvSpPr/>
          <p:nvPr/>
        </p:nvSpPr>
        <p:spPr>
          <a:xfrm>
            <a:off x="8859649" y="5536055"/>
            <a:ext cx="657225" cy="3052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5E8D2-61C9-569C-04B4-3DADB4F3C4C8}"/>
              </a:ext>
            </a:extLst>
          </p:cNvPr>
          <p:cNvSpPr txBox="1"/>
          <p:nvPr/>
        </p:nvSpPr>
        <p:spPr>
          <a:xfrm>
            <a:off x="445925" y="2729999"/>
            <a:ext cx="157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1971 - 80 HYV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606D02-4C95-703E-F336-9EEE1D2EDEA7}"/>
              </a:ext>
            </a:extLst>
          </p:cNvPr>
          <p:cNvSpPr txBox="1"/>
          <p:nvPr/>
        </p:nvSpPr>
        <p:spPr>
          <a:xfrm>
            <a:off x="467291" y="4393569"/>
            <a:ext cx="190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1981-90 Fertilizer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16B791-C87A-FF52-9FBC-A802EC5021BB}"/>
              </a:ext>
            </a:extLst>
          </p:cNvPr>
          <p:cNvSpPr txBox="1"/>
          <p:nvPr/>
        </p:nvSpPr>
        <p:spPr>
          <a:xfrm>
            <a:off x="304466" y="5926954"/>
            <a:ext cx="162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1990 – 95 FMP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87A960-D61C-02E1-1303-E7CD09203F5A}"/>
              </a:ext>
            </a:extLst>
          </p:cNvPr>
          <p:cNvSpPr txBox="1"/>
          <p:nvPr/>
        </p:nvSpPr>
        <p:spPr>
          <a:xfrm>
            <a:off x="3141279" y="5964539"/>
            <a:ext cx="195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1996-2k  Irrigation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1C7870-AF7D-D3D1-D6F0-A0EA6C2FFC7A}"/>
              </a:ext>
            </a:extLst>
          </p:cNvPr>
          <p:cNvSpPr txBox="1"/>
          <p:nvPr/>
        </p:nvSpPr>
        <p:spPr>
          <a:xfrm>
            <a:off x="6023169" y="5961002"/>
            <a:ext cx="294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2001-10  New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Chem.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96BB9C-4777-9497-3626-636A1E58B178}"/>
              </a:ext>
            </a:extLst>
          </p:cNvPr>
          <p:cNvSpPr txBox="1"/>
          <p:nvPr/>
        </p:nvSpPr>
        <p:spPr>
          <a:xfrm>
            <a:off x="9414653" y="5944458"/>
            <a:ext cx="277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2011-20  Climate change</a:t>
            </a:r>
          </a:p>
        </p:txBody>
      </p:sp>
      <p:sp>
        <p:nvSpPr>
          <p:cNvPr id="22" name="Bent Up Arrow 21">
            <a:extLst>
              <a:ext uri="{FF2B5EF4-FFF2-40B4-BE49-F238E27FC236}">
                <a16:creationId xmlns:a16="http://schemas.microsoft.com/office/drawing/2014/main" id="{0EFE52D6-AB8F-1FFC-4CCA-527AE39382D4}"/>
              </a:ext>
            </a:extLst>
          </p:cNvPr>
          <p:cNvSpPr/>
          <p:nvPr/>
        </p:nvSpPr>
        <p:spPr>
          <a:xfrm rot="16200000">
            <a:off x="9237335" y="3470319"/>
            <a:ext cx="1265490" cy="885850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06885-A286-13CC-433A-72CD7A1A54A6}"/>
              </a:ext>
            </a:extLst>
          </p:cNvPr>
          <p:cNvSpPr txBox="1"/>
          <p:nvPr/>
        </p:nvSpPr>
        <p:spPr>
          <a:xfrm>
            <a:off x="500925" y="1170888"/>
            <a:ext cx="157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1967 – 78 GRI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FA17D0-9A33-05EC-7F00-99110DF98D2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46392" y="3027935"/>
            <a:ext cx="1250809" cy="108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C2119E-E98B-E6C4-3E0C-8B156B15FDEB}"/>
              </a:ext>
            </a:extLst>
          </p:cNvPr>
          <p:cNvSpPr txBox="1"/>
          <p:nvPr/>
        </p:nvSpPr>
        <p:spPr>
          <a:xfrm>
            <a:off x="9332828" y="2034430"/>
            <a:ext cx="2422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2021 - 30  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Artificial Intelligence with ICT, IoT &amp; RSGIS</a:t>
            </a:r>
          </a:p>
        </p:txBody>
      </p:sp>
    </p:spTree>
    <p:extLst>
      <p:ext uri="{BB962C8B-B14F-4D97-AF65-F5344CB8AC3E}">
        <p14:creationId xmlns:p14="http://schemas.microsoft.com/office/powerpoint/2010/main" val="20944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8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800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25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25" accel="100000" fill="hold">
                                          <p:stCondLst>
                                            <p:cond delay="20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3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1" y="3947319"/>
            <a:ext cx="8229600" cy="14525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IN" sz="5400" dirty="0">
                <a:solidFill>
                  <a:srgbClr val="008000"/>
                </a:solidFill>
              </a:rPr>
              <a:t>Thank you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5" y="549060"/>
            <a:ext cx="3916278" cy="23616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1186871"/>
            <a:ext cx="5680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00080"/>
                </a:solidFill>
                <a:latin typeface="Apple Chancery"/>
                <a:cs typeface="Apple Chancery"/>
              </a:rPr>
              <a:t>We Just need a smile from the farmer</a:t>
            </a:r>
            <a:r>
              <a:rPr lang="mr-IN" sz="3600" b="1" dirty="0">
                <a:solidFill>
                  <a:srgbClr val="800080"/>
                </a:solidFill>
                <a:latin typeface="Apple Chancery"/>
                <a:cs typeface="Apple Chancery"/>
              </a:rPr>
              <a:t>…</a:t>
            </a:r>
            <a:r>
              <a:rPr lang="en-US" sz="3600" b="1" dirty="0">
                <a:solidFill>
                  <a:srgbClr val="800080"/>
                </a:solidFill>
                <a:latin typeface="Apple Chancery"/>
                <a:cs typeface="Apple Chancery"/>
              </a:rPr>
              <a:t> Nothing Else</a:t>
            </a:r>
            <a:r>
              <a:rPr lang="mr-IN" sz="3600" b="1" dirty="0">
                <a:solidFill>
                  <a:srgbClr val="800080"/>
                </a:solidFill>
                <a:latin typeface="Apple Chancery"/>
                <a:cs typeface="Apple Chancery"/>
              </a:rPr>
              <a:t>…</a:t>
            </a:r>
            <a:endParaRPr lang="en-US" sz="3600" b="1" dirty="0">
              <a:solidFill>
                <a:srgbClr val="800080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472135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7927" y="-42351"/>
            <a:ext cx="9144000" cy="690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Agencies involved in weather forecast</a:t>
            </a:r>
          </a:p>
          <a:p>
            <a:pPr marL="342900" indent="-342900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2400" dirty="0"/>
              <a:t>India Meteorological Department (IMD) – Official forecaster of India</a:t>
            </a:r>
          </a:p>
          <a:p>
            <a:pPr marL="342900" indent="-342900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2400" dirty="0"/>
              <a:t>National Centre for Medium Range Weather Forecast (NCMRWF)</a:t>
            </a:r>
          </a:p>
          <a:p>
            <a:pPr marL="800100" lvl="1" indent="-342900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Medium, Long range and Seasonal  </a:t>
            </a:r>
          </a:p>
          <a:p>
            <a:pPr marL="342900" indent="-342900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2400" dirty="0"/>
              <a:t>Regional Meteorological Centre (RMC)</a:t>
            </a:r>
          </a:p>
          <a:p>
            <a:pPr marL="800100" lvl="1" indent="-342900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Medium range – District level (Tuesday and Friday)</a:t>
            </a:r>
          </a:p>
          <a:p>
            <a:pPr marL="342900" indent="-342900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2400" dirty="0"/>
              <a:t>State Agricultural Universities (SAU)</a:t>
            </a:r>
          </a:p>
          <a:p>
            <a:pPr marL="800100" lvl="1" indent="-342900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rgbClr val="800000"/>
                </a:solidFill>
              </a:rPr>
              <a:t>TNAU</a:t>
            </a:r>
            <a:r>
              <a:rPr lang="en-US" sz="2400" dirty="0"/>
              <a:t> – </a:t>
            </a:r>
            <a:r>
              <a:rPr lang="en-US" sz="2400" dirty="0">
                <a:solidFill>
                  <a:srgbClr val="000090"/>
                </a:solidFill>
              </a:rPr>
              <a:t>Medium range - Block level (Daily updated)</a:t>
            </a:r>
          </a:p>
          <a:p>
            <a:pPr marL="342900" indent="-342900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2400" dirty="0"/>
              <a:t>Commercial &amp; private groups – </a:t>
            </a:r>
            <a:r>
              <a:rPr lang="en-US" sz="2400" dirty="0" err="1"/>
              <a:t>Skymet</a:t>
            </a:r>
            <a:r>
              <a:rPr lang="en-US" sz="2400" dirty="0"/>
              <a:t>, </a:t>
            </a:r>
            <a:r>
              <a:rPr lang="en-US" sz="2400" dirty="0" err="1"/>
              <a:t>Accuweather</a:t>
            </a:r>
            <a:endParaRPr lang="en-US" sz="2400" dirty="0"/>
          </a:p>
          <a:p>
            <a:pPr marL="800100" lvl="1" indent="-342900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Location specific – Short range and now casting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81" r="7649"/>
          <a:stretch/>
        </p:blipFill>
        <p:spPr>
          <a:xfrm>
            <a:off x="9378496" y="449826"/>
            <a:ext cx="2628861" cy="1562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 descr="A logo of a weather forecast&#10;&#10;Description automatically generated">
            <a:extLst>
              <a:ext uri="{FF2B5EF4-FFF2-40B4-BE49-F238E27FC236}">
                <a16:creationId xmlns:a16="http://schemas.microsoft.com/office/drawing/2014/main" id="{56D77449-D5C3-3869-633D-E686FD548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848"/>
          <a:stretch/>
        </p:blipFill>
        <p:spPr>
          <a:xfrm>
            <a:off x="9378496" y="4318994"/>
            <a:ext cx="2628861" cy="2389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296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4F4F0453-13C7-899A-B627-5A039BAD0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2588"/>
          <a:stretch/>
        </p:blipFill>
        <p:spPr>
          <a:xfrm>
            <a:off x="76200" y="3583865"/>
            <a:ext cx="2695560" cy="16274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7A9187-6AEE-FAE3-FDB9-480BEC83251F}"/>
              </a:ext>
            </a:extLst>
          </p:cNvPr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rgbClr val="075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 Climate Research Centre, Directorate of Crop Management, Tamil Nadu Agricultural University, Coimbatore 641 003</a:t>
            </a:r>
            <a:endParaRPr lang="en-IN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1273EA-7F8F-9F73-691F-13837356155B}"/>
              </a:ext>
            </a:extLst>
          </p:cNvPr>
          <p:cNvSpPr txBox="1"/>
          <p:nvPr/>
        </p:nvSpPr>
        <p:spPr>
          <a:xfrm>
            <a:off x="21662" y="0"/>
            <a:ext cx="12170337" cy="523220"/>
          </a:xfrm>
          <a:prstGeom prst="rect">
            <a:avLst/>
          </a:prstGeom>
          <a:solidFill>
            <a:srgbClr val="075C2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 to be addressed by Medium Range Weather Forecast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EC50E02-214D-11BD-6A43-B0C08264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" y="0"/>
            <a:ext cx="614928" cy="53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9194E25-7431-7505-D78B-E1BD8DA9D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0"/>
            <a:ext cx="614928" cy="53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C0BE23-BA79-C32D-7E40-587D407EE02A}"/>
              </a:ext>
            </a:extLst>
          </p:cNvPr>
          <p:cNvSpPr txBox="1"/>
          <p:nvPr/>
        </p:nvSpPr>
        <p:spPr>
          <a:xfrm>
            <a:off x="3047232" y="3429000"/>
            <a:ext cx="6617923" cy="2927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" indent="-1905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eather decides success of crop production </a:t>
            </a:r>
          </a:p>
          <a:p>
            <a:pPr marL="190500" indent="-1905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Equatorial nearness brings high climate variability</a:t>
            </a:r>
          </a:p>
          <a:p>
            <a:pPr marL="190500" indent="-190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change worsen farming by increasing extreme events’</a:t>
            </a:r>
          </a:p>
          <a:p>
            <a:pPr marL="190500" indent="-1905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MRWF is highly useful for day to day farm decision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90500" indent="-1905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TNAU is issuing the block level MRWF (6 days), since 2011 </a:t>
            </a:r>
          </a:p>
          <a:p>
            <a:pPr marL="190500" indent="-1905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Disaster Management  &amp; Energy sectors need accurate forecast </a:t>
            </a:r>
          </a:p>
        </p:txBody>
      </p:sp>
      <p:pic>
        <p:nvPicPr>
          <p:cNvPr id="17" name="Picture 8" descr="Climate Resilient Agriculture for Sustainable Growth, Methods for reducing  vulnerability of India - YouTube">
            <a:extLst>
              <a:ext uri="{FF2B5EF4-FFF2-40B4-BE49-F238E27FC236}">
                <a16:creationId xmlns:a16="http://schemas.microsoft.com/office/drawing/2014/main" id="{2AE2CE34-AA46-B83D-1AFA-6126F777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523" y="2111841"/>
            <a:ext cx="2533450" cy="12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81EBC3-3094-0978-23E6-9B44EF704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800" y="633300"/>
            <a:ext cx="2602034" cy="12708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9" name="Picture 12" descr="Arrow - Red Two Way Arrow - Free Transparent PNG Download - PNGkey">
            <a:extLst>
              <a:ext uri="{FF2B5EF4-FFF2-40B4-BE49-F238E27FC236}">
                <a16:creationId xmlns:a16="http://schemas.microsoft.com/office/drawing/2014/main" id="{44C9C2B8-CA8B-3CDE-EE30-5BF3184B9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12059" r="14742" b="13552"/>
          <a:stretch/>
        </p:blipFill>
        <p:spPr bwMode="auto">
          <a:xfrm rot="5400000">
            <a:off x="11334662" y="1784871"/>
            <a:ext cx="809693" cy="3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6032D0-3478-A0D0-520D-506D4F4EE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9" y="643037"/>
            <a:ext cx="2695561" cy="273771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5" name="Picture 2" descr="Is India the closest country to the equator? - Quora">
            <a:extLst>
              <a:ext uri="{FF2B5EF4-FFF2-40B4-BE49-F238E27FC236}">
                <a16:creationId xmlns:a16="http://schemas.microsoft.com/office/drawing/2014/main" id="{F5E87A4F-22CE-4231-3E17-CF29393A5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43039"/>
            <a:ext cx="3096354" cy="217604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27AFED4-D119-3934-90EE-6ACBEF71B0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4435" y="630433"/>
            <a:ext cx="3001692" cy="220790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AC6132-6783-FE3F-A616-E084989C542B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5234966"/>
            <a:ext cx="1797888" cy="127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Image result for Energy sectors">
            <a:extLst>
              <a:ext uri="{FF2B5EF4-FFF2-40B4-BE49-F238E27FC236}">
                <a16:creationId xmlns:a16="http://schemas.microsoft.com/office/drawing/2014/main" id="{D20A46F6-2A88-052D-40DD-DB9069C69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756" y="3517181"/>
            <a:ext cx="23114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75C87B-58AD-EDE8-4DE2-A3D9D67783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44164" y="5398447"/>
            <a:ext cx="1051064" cy="10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4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309" y="1981200"/>
            <a:ext cx="10751127" cy="29542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413" y="298821"/>
            <a:ext cx="691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53735"/>
                </a:solidFill>
              </a:rPr>
              <a:t>Medium range forecasting – 4 – 10 days</a:t>
            </a:r>
          </a:p>
        </p:txBody>
      </p:sp>
    </p:spTree>
    <p:extLst>
      <p:ext uri="{BB962C8B-B14F-4D97-AF65-F5344CB8AC3E}">
        <p14:creationId xmlns:p14="http://schemas.microsoft.com/office/powerpoint/2010/main" val="3940804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03665"/>
            <a:ext cx="9144000" cy="67543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16241" y="1013241"/>
            <a:ext cx="6430211" cy="38277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800000"/>
                </a:solidFill>
              </a:rPr>
              <a:t>Medium Range Weather Forecasting at TNAU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155E2E-7955-55EC-3C87-09143D6D2E27}"/>
              </a:ext>
            </a:extLst>
          </p:cNvPr>
          <p:cNvSpPr txBox="1"/>
          <p:nvPr/>
        </p:nvSpPr>
        <p:spPr>
          <a:xfrm>
            <a:off x="6303818" y="2327560"/>
            <a:ext cx="4710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 b="1" dirty="0">
                <a:solidFill>
                  <a:srgbClr val="C00000"/>
                </a:solidFill>
              </a:rPr>
              <a:t>Website: tawn.tnau.ac.in</a:t>
            </a:r>
          </a:p>
        </p:txBody>
      </p:sp>
    </p:spTree>
    <p:extLst>
      <p:ext uri="{BB962C8B-B14F-4D97-AF65-F5344CB8AC3E}">
        <p14:creationId xmlns:p14="http://schemas.microsoft.com/office/powerpoint/2010/main" val="253570277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981200" y="30480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242378" y="73968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solidFill>
                  <a:srgbClr val="800000"/>
                </a:solidFill>
                <a:latin typeface="Arial"/>
                <a:cs typeface="Arial"/>
              </a:rPr>
              <a:t>Temperature chart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1" y="427614"/>
            <a:ext cx="8635425" cy="643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40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981200" y="30480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242378" y="9178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dirty="0">
                <a:solidFill>
                  <a:srgbClr val="800000"/>
                </a:solidFill>
                <a:latin typeface="Arial"/>
                <a:cs typeface="Arial"/>
              </a:rPr>
              <a:t>Rainfall chart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31773"/>
            <a:ext cx="8687002" cy="642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9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1942</Words>
  <Application>Microsoft Office PowerPoint</Application>
  <PresentationFormat>Widescreen</PresentationFormat>
  <Paragraphs>223</Paragraphs>
  <Slides>38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Apple Chancery</vt:lpstr>
      <vt:lpstr>Arial</vt:lpstr>
      <vt:lpstr>Calibri</vt:lpstr>
      <vt:lpstr>Times New Roman</vt:lpstr>
      <vt:lpstr>Wingdings</vt:lpstr>
      <vt:lpstr>Office Theme</vt:lpstr>
      <vt:lpstr>PBrush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Medium Range Weather Forecasting at TNAU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 DHEEBAKARAN</dc:creator>
  <cp:lastModifiedBy>Dheebakaran Ganesan</cp:lastModifiedBy>
  <cp:revision>66</cp:revision>
  <dcterms:created xsi:type="dcterms:W3CDTF">2018-02-08T16:07:45Z</dcterms:created>
  <dcterms:modified xsi:type="dcterms:W3CDTF">2024-07-25T06:00:56Z</dcterms:modified>
</cp:coreProperties>
</file>